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6" r:id="rId1"/>
  </p:sldMasterIdLst>
  <p:notesMasterIdLst>
    <p:notesMasterId r:id="rId18"/>
  </p:notesMasterIdLst>
  <p:handoutMasterIdLst>
    <p:handoutMasterId r:id="rId19"/>
  </p:handoutMasterIdLst>
  <p:sldIdLst>
    <p:sldId id="551" r:id="rId2"/>
    <p:sldId id="520" r:id="rId3"/>
    <p:sldId id="543" r:id="rId4"/>
    <p:sldId id="581" r:id="rId5"/>
    <p:sldId id="582" r:id="rId6"/>
    <p:sldId id="583" r:id="rId7"/>
    <p:sldId id="584" r:id="rId8"/>
    <p:sldId id="567" r:id="rId9"/>
    <p:sldId id="579" r:id="rId10"/>
    <p:sldId id="569" r:id="rId11"/>
    <p:sldId id="587" r:id="rId12"/>
    <p:sldId id="572" r:id="rId13"/>
    <p:sldId id="585" r:id="rId14"/>
    <p:sldId id="586" r:id="rId15"/>
    <p:sldId id="571" r:id="rId16"/>
    <p:sldId id="561" r:id="rId17"/>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FF7619"/>
    <a:srgbClr val="FF0066"/>
    <a:srgbClr val="FFFF00"/>
    <a:srgbClr val="CCFF66"/>
    <a:srgbClr val="339966"/>
    <a:srgbClr val="FF9900"/>
    <a:srgbClr val="FF00FF"/>
    <a:srgbClr val="9966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8186" autoAdjust="0"/>
    <p:restoredTop sz="95394" autoAdjust="0"/>
  </p:normalViewPr>
  <p:slideViewPr>
    <p:cSldViewPr>
      <p:cViewPr varScale="1">
        <p:scale>
          <a:sx n="84" d="100"/>
          <a:sy n="84" d="100"/>
        </p:scale>
        <p:origin x="66" y="882"/>
      </p:cViewPr>
      <p:guideLst>
        <p:guide orient="horz" pos="162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5D80F9A1-2F26-4B53-A8AC-1F073C797F6C}" type="datetimeFigureOut">
              <a:rPr lang="en-IN" smtClean="0"/>
              <a:pPr/>
              <a:t>30-05-2022</a:t>
            </a:fld>
            <a:endParaRPr lang="en-IN"/>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49689" y="9428164"/>
            <a:ext cx="2946400" cy="496887"/>
          </a:xfrm>
          <a:prstGeom prst="rect">
            <a:avLst/>
          </a:prstGeom>
        </p:spPr>
        <p:txBody>
          <a:bodyPr vert="horz" lIns="91440" tIns="45720" rIns="91440" bIns="45720" rtlCol="0" anchor="b"/>
          <a:lstStyle>
            <a:lvl1pPr algn="r">
              <a:defRPr sz="1200"/>
            </a:lvl1pPr>
          </a:lstStyle>
          <a:p>
            <a:fld id="{15350C32-03CF-4B94-AECA-E74BD779C9E5}" type="slidenum">
              <a:rPr lang="en-IN" smtClean="0"/>
              <a:pPr/>
              <a:t>‹#›</a:t>
            </a:fld>
            <a:endParaRPr lang="en-IN"/>
          </a:p>
        </p:txBody>
      </p:sp>
    </p:spTree>
    <p:extLst>
      <p:ext uri="{BB962C8B-B14F-4D97-AF65-F5344CB8AC3E}">
        <p14:creationId xmlns:p14="http://schemas.microsoft.com/office/powerpoint/2010/main" val="195246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0F07DE54-8BF4-420D-AFE3-1F4BF1CC0F62}" type="datetimeFigureOut">
              <a:rPr lang="en-IN" smtClean="0"/>
              <a:pPr/>
              <a:t>30-05-2022</a:t>
            </a:fld>
            <a:endParaRPr lang="en-IN"/>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7AD3E386-694E-48D5-BCE7-9C0A2FF74CCA}" type="slidenum">
              <a:rPr lang="en-IN" smtClean="0"/>
              <a:pPr/>
              <a:t>‹#›</a:t>
            </a:fld>
            <a:endParaRPr lang="en-IN"/>
          </a:p>
        </p:txBody>
      </p:sp>
    </p:spTree>
    <p:extLst>
      <p:ext uri="{BB962C8B-B14F-4D97-AF65-F5344CB8AC3E}">
        <p14:creationId xmlns:p14="http://schemas.microsoft.com/office/powerpoint/2010/main" val="835367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3E386-694E-48D5-BCE7-9C0A2FF74CCA}" type="slidenum">
              <a:rPr lang="en-IN" smtClean="0"/>
              <a:pPr/>
              <a:t>8</a:t>
            </a:fld>
            <a:endParaRPr lang="en-IN"/>
          </a:p>
        </p:txBody>
      </p:sp>
    </p:spTree>
    <p:extLst>
      <p:ext uri="{BB962C8B-B14F-4D97-AF65-F5344CB8AC3E}">
        <p14:creationId xmlns:p14="http://schemas.microsoft.com/office/powerpoint/2010/main" val="2808658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4C65E3-E829-441E-977E-F899FC5CBF0B}"/>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B26DE5D9-E340-4D08-A1AC-FD201BD741B7}"/>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46FBD8B8-B2E5-4936-9A4D-EDDA989924C7}"/>
              </a:ext>
            </a:extLst>
          </p:cNvPr>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a:extLst>
              <a:ext uri="{FF2B5EF4-FFF2-40B4-BE49-F238E27FC236}">
                <a16:creationId xmlns="" xmlns:a16="http://schemas.microsoft.com/office/drawing/2014/main" id="{C2BD5B1A-5BEA-447E-B641-948148E04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14D237A-CFB4-4D7D-851C-A759979AE3C1}"/>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50702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EC544F-26C6-450F-A43A-8AE87FFD255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DE49EA11-0D24-4990-8924-D339174C3C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6D4F01AD-383D-4048-A6C4-9E2D0E1E7BC5}"/>
              </a:ext>
            </a:extLst>
          </p:cNvPr>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a:extLst>
              <a:ext uri="{FF2B5EF4-FFF2-40B4-BE49-F238E27FC236}">
                <a16:creationId xmlns="" xmlns:a16="http://schemas.microsoft.com/office/drawing/2014/main" id="{B9ABE97A-8BF6-41F9-AC68-AAC0232FDE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6C7FA70-9855-4CC7-9BA9-4E3889081613}"/>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92960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6137B93-580C-4DAA-9BF5-ADBCD94F7D37}"/>
              </a:ext>
            </a:extLst>
          </p:cNvPr>
          <p:cNvSpPr>
            <a:spLocks noGrp="1"/>
          </p:cNvSpPr>
          <p:nvPr>
            <p:ph type="title" orient="vert"/>
          </p:nvPr>
        </p:nvSpPr>
        <p:spPr>
          <a:xfrm>
            <a:off x="6543675" y="273844"/>
            <a:ext cx="1971675" cy="4358879"/>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76EFB6E7-6308-4B22-BF63-06D6E4FD72CD}"/>
              </a:ext>
            </a:extLst>
          </p:cNvPr>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8253F390-BF96-4FBB-A914-2A23329EDF76}"/>
              </a:ext>
            </a:extLst>
          </p:cNvPr>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a:extLst>
              <a:ext uri="{FF2B5EF4-FFF2-40B4-BE49-F238E27FC236}">
                <a16:creationId xmlns="" xmlns:a16="http://schemas.microsoft.com/office/drawing/2014/main" id="{1FEDA48D-2A67-4B77-B959-9471674395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B7E18E0-E1AD-4276-9618-A7BF4873911A}"/>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85249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1_Comparison">
    <p:spTree>
      <p:nvGrpSpPr>
        <p:cNvPr id="1" name=""/>
        <p:cNvGrpSpPr/>
        <p:nvPr/>
      </p:nvGrpSpPr>
      <p:grpSpPr>
        <a:xfrm>
          <a:off x="0" y="0"/>
          <a:ext cx="0" cy="0"/>
          <a:chOff x="0" y="0"/>
          <a:chExt cx="0" cy="0"/>
        </a:xfrm>
      </p:grpSpPr>
      <p:sp>
        <p:nvSpPr>
          <p:cNvPr id="58" name="Title Text"/>
          <p:cNvSpPr txBox="1">
            <a:spLocks noGrp="1"/>
          </p:cNvSpPr>
          <p:nvPr>
            <p:ph type="title"/>
          </p:nvPr>
        </p:nvSpPr>
        <p:spPr>
          <a:xfrm>
            <a:off x="457200" y="3870252"/>
            <a:ext cx="8229600" cy="857251"/>
          </a:xfrm>
          <a:prstGeom prst="rect">
            <a:avLst/>
          </a:prstGeom>
        </p:spPr>
        <p:txBody>
          <a:bodyPr/>
          <a:lstStyle>
            <a:lvl1pPr algn="ctr">
              <a:defRPr sz="4500" b="1"/>
            </a:lvl1pPr>
          </a:lstStyle>
          <a:p>
            <a:r>
              <a:t>Title Text</a:t>
            </a:r>
          </a:p>
        </p:txBody>
      </p:sp>
      <p:sp>
        <p:nvSpPr>
          <p:cNvPr id="59" name="Body Level One…"/>
          <p:cNvSpPr txBox="1">
            <a:spLocks noGrp="1"/>
          </p:cNvSpPr>
          <p:nvPr>
            <p:ph type="body" sz="quarter" idx="1"/>
          </p:nvPr>
        </p:nvSpPr>
        <p:spPr>
          <a:xfrm>
            <a:off x="457200" y="246209"/>
            <a:ext cx="4023360" cy="480061"/>
          </a:xfrm>
          <a:prstGeom prst="rect">
            <a:avLst/>
          </a:prstGeom>
          <a:solidFill>
            <a:srgbClr val="FFFFFF"/>
          </a:solidFill>
          <a:ln w="10795">
            <a:solidFill>
              <a:srgbClr val="FFFFFF"/>
            </a:solidFill>
            <a:miter lim="800000"/>
          </a:ln>
        </p:spPr>
        <p:txBody>
          <a:bodyPr anchor="ctr"/>
          <a:lstStyle>
            <a:lvl1pPr marL="0" indent="64007">
              <a:spcBef>
                <a:spcPts val="100"/>
              </a:spcBef>
              <a:buClrTx/>
              <a:buSzTx/>
              <a:buNone/>
              <a:defRPr sz="1900"/>
            </a:lvl1pPr>
            <a:lvl2pPr marL="0" indent="402336">
              <a:spcBef>
                <a:spcPts val="100"/>
              </a:spcBef>
              <a:buClrTx/>
              <a:buSzTx/>
              <a:buNone/>
              <a:defRPr sz="1900"/>
            </a:lvl2pPr>
            <a:lvl3pPr marL="0" indent="658367">
              <a:spcBef>
                <a:spcPts val="100"/>
              </a:spcBef>
              <a:buClrTx/>
              <a:buSzTx/>
              <a:buNone/>
              <a:defRPr sz="1900"/>
            </a:lvl3pPr>
            <a:lvl4pPr marL="0" indent="923544">
              <a:spcBef>
                <a:spcPts val="100"/>
              </a:spcBef>
              <a:buClrTx/>
              <a:buSzTx/>
              <a:buNone/>
              <a:defRPr sz="1900"/>
            </a:lvl4pPr>
            <a:lvl5pPr marL="0" indent="1115567">
              <a:spcBef>
                <a:spcPts val="100"/>
              </a:spcBef>
              <a:buClrTx/>
              <a:buSzTx/>
              <a:buNone/>
              <a:defRPr sz="1900"/>
            </a:lvl5pPr>
          </a:lstStyle>
          <a:p>
            <a:r>
              <a:t>Body Level One</a:t>
            </a:r>
          </a:p>
          <a:p>
            <a:pPr lvl="1"/>
            <a:r>
              <a:t>Body Level Two</a:t>
            </a:r>
          </a:p>
          <a:p>
            <a:pPr lvl="2"/>
            <a:r>
              <a:t>Body Level Three</a:t>
            </a:r>
          </a:p>
          <a:p>
            <a:pPr lvl="3"/>
            <a:r>
              <a:t>Body Level Four</a:t>
            </a:r>
          </a:p>
          <a:p>
            <a:pPr lvl="4"/>
            <a:r>
              <a:t>Body Level Five</a:t>
            </a:r>
          </a:p>
        </p:txBody>
      </p:sp>
      <p:sp>
        <p:nvSpPr>
          <p:cNvPr id="60" name="Text Placeholder 3"/>
          <p:cNvSpPr>
            <a:spLocks noGrp="1"/>
          </p:cNvSpPr>
          <p:nvPr>
            <p:ph type="body" sz="quarter" idx="21"/>
          </p:nvPr>
        </p:nvSpPr>
        <p:spPr>
          <a:xfrm>
            <a:off x="4663440" y="246209"/>
            <a:ext cx="4023360" cy="480061"/>
          </a:xfrm>
          <a:prstGeom prst="rect">
            <a:avLst/>
          </a:prstGeom>
          <a:solidFill>
            <a:srgbClr val="FFFFFF"/>
          </a:solidFill>
          <a:ln w="10795">
            <a:solidFill>
              <a:srgbClr val="FFFFFF"/>
            </a:solidFill>
            <a:miter lim="800000"/>
          </a:ln>
        </p:spPr>
        <p:txBody>
          <a:bodyPr anchor="ctr"/>
          <a:lstStyle/>
          <a:p>
            <a:pPr marL="0" indent="64007">
              <a:spcBef>
                <a:spcPts val="100"/>
              </a:spcBef>
              <a:buClrTx/>
              <a:buSzTx/>
              <a:buNone/>
              <a:defRPr sz="1900"/>
            </a:pPr>
            <a:endParaRPr/>
          </a:p>
        </p:txBody>
      </p:sp>
      <p:sp>
        <p:nvSpPr>
          <p:cNvPr id="6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B25D25-022B-439A-8F58-957950AFF51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CE77CF14-EFDE-4201-8D36-53E2B43FDED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8C6A4E9A-A6A2-4CF1-A3D3-8902037EE314}"/>
              </a:ext>
            </a:extLst>
          </p:cNvPr>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a:extLst>
              <a:ext uri="{FF2B5EF4-FFF2-40B4-BE49-F238E27FC236}">
                <a16:creationId xmlns="" xmlns:a16="http://schemas.microsoft.com/office/drawing/2014/main" id="{81443C19-042A-46CF-BC28-E3D9E591D1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854CABF-7ACE-4C4B-8526-B2B2FD7C3577}"/>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27434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5549D2-68DA-490F-B8DE-11EF44AFD09E}"/>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34E0CFA3-042D-4D40-851B-C19BA2096935}"/>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0E989035-0C77-43DE-9B32-166C39982E79}"/>
              </a:ext>
            </a:extLst>
          </p:cNvPr>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a:extLst>
              <a:ext uri="{FF2B5EF4-FFF2-40B4-BE49-F238E27FC236}">
                <a16:creationId xmlns="" xmlns:a16="http://schemas.microsoft.com/office/drawing/2014/main" id="{6FCB06E4-B0FC-4D32-824D-9B9FAD5186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D687C8B-8AA5-4E9D-A899-C232F28D86DF}"/>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15079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6076C2-3768-4D1D-B363-A40E670FD8F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82725432-CFA6-47BA-B9D9-EB79F2B3708F}"/>
              </a:ext>
            </a:extLst>
          </p:cNvPr>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298312AE-7663-429D-B6EB-63BEBAF81747}"/>
              </a:ext>
            </a:extLst>
          </p:cNvPr>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C8AC7198-55D8-4876-BEC1-8FA38A176ABD}"/>
              </a:ext>
            </a:extLst>
          </p:cNvPr>
          <p:cNvSpPr>
            <a:spLocks noGrp="1"/>
          </p:cNvSpPr>
          <p:nvPr>
            <p:ph type="dt" sz="half" idx="10"/>
          </p:nvPr>
        </p:nvSpPr>
        <p:spPr/>
        <p:txBody>
          <a:bodyPr/>
          <a:lstStyle/>
          <a:p>
            <a:fld id="{1D8BD707-D9CF-40AE-B4C6-C98DA3205C09}" type="datetimeFigureOut">
              <a:rPr lang="en-US" smtClean="0"/>
              <a:pPr/>
              <a:t>5/30/2022</a:t>
            </a:fld>
            <a:endParaRPr lang="en-US"/>
          </a:p>
        </p:txBody>
      </p:sp>
      <p:sp>
        <p:nvSpPr>
          <p:cNvPr id="6" name="Footer Placeholder 5">
            <a:extLst>
              <a:ext uri="{FF2B5EF4-FFF2-40B4-BE49-F238E27FC236}">
                <a16:creationId xmlns="" xmlns:a16="http://schemas.microsoft.com/office/drawing/2014/main" id="{3B73B80B-2AE6-44B1-9D26-C6036BCABF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1D2810C-6D7D-4B9E-896A-2CDE3E77539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4784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344544-DE61-4D1A-AF86-767D12DF52F6}"/>
              </a:ext>
            </a:extLst>
          </p:cNvPr>
          <p:cNvSpPr>
            <a:spLocks noGrp="1"/>
          </p:cNvSpPr>
          <p:nvPr>
            <p:ph type="title"/>
          </p:nvPr>
        </p:nvSpPr>
        <p:spPr>
          <a:xfrm>
            <a:off x="629841" y="273844"/>
            <a:ext cx="7886700" cy="994172"/>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2A682FB2-E753-4EB7-9F5A-4DC083B8BD48}"/>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 xmlns:a16="http://schemas.microsoft.com/office/drawing/2014/main" id="{A17503A2-94F5-481F-85CF-8D0DA6A7C1CB}"/>
              </a:ext>
            </a:extLst>
          </p:cNvPr>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A61F0A2B-5B49-4FEF-806F-6BD2E98FA94A}"/>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 xmlns:a16="http://schemas.microsoft.com/office/drawing/2014/main" id="{059BE83F-E2C2-4AB0-9FE9-23197A266D5F}"/>
              </a:ext>
            </a:extLst>
          </p:cNvPr>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FF587B1F-D0CA-4618-9423-A1FAEB377441}"/>
              </a:ext>
            </a:extLst>
          </p:cNvPr>
          <p:cNvSpPr>
            <a:spLocks noGrp="1"/>
          </p:cNvSpPr>
          <p:nvPr>
            <p:ph type="dt" sz="half" idx="10"/>
          </p:nvPr>
        </p:nvSpPr>
        <p:spPr/>
        <p:txBody>
          <a:bodyPr/>
          <a:lstStyle/>
          <a:p>
            <a:fld id="{1D8BD707-D9CF-40AE-B4C6-C98DA3205C09}" type="datetimeFigureOut">
              <a:rPr lang="en-US" smtClean="0"/>
              <a:pPr/>
              <a:t>5/30/2022</a:t>
            </a:fld>
            <a:endParaRPr lang="en-US"/>
          </a:p>
        </p:txBody>
      </p:sp>
      <p:sp>
        <p:nvSpPr>
          <p:cNvPr id="8" name="Footer Placeholder 7">
            <a:extLst>
              <a:ext uri="{FF2B5EF4-FFF2-40B4-BE49-F238E27FC236}">
                <a16:creationId xmlns="" xmlns:a16="http://schemas.microsoft.com/office/drawing/2014/main" id="{BE87EC3A-4C90-43B3-A85F-B4A7AAC2FF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9AF4DC21-281D-4651-B35E-4B31CBA8C3AA}"/>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8412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D6C114-58B8-43E5-99CE-7DE5E9C35F8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0F4B1AD6-74C4-40D6-B21B-046C315D08FA}"/>
              </a:ext>
            </a:extLst>
          </p:cNvPr>
          <p:cNvSpPr>
            <a:spLocks noGrp="1"/>
          </p:cNvSpPr>
          <p:nvPr>
            <p:ph type="dt" sz="half" idx="10"/>
          </p:nvPr>
        </p:nvSpPr>
        <p:spPr/>
        <p:txBody>
          <a:bodyPr/>
          <a:lstStyle/>
          <a:p>
            <a:fld id="{1D8BD707-D9CF-40AE-B4C6-C98DA3205C09}" type="datetimeFigureOut">
              <a:rPr lang="en-US" smtClean="0"/>
              <a:pPr/>
              <a:t>5/30/2022</a:t>
            </a:fld>
            <a:endParaRPr lang="en-US"/>
          </a:p>
        </p:txBody>
      </p:sp>
      <p:sp>
        <p:nvSpPr>
          <p:cNvPr id="4" name="Footer Placeholder 3">
            <a:extLst>
              <a:ext uri="{FF2B5EF4-FFF2-40B4-BE49-F238E27FC236}">
                <a16:creationId xmlns="" xmlns:a16="http://schemas.microsoft.com/office/drawing/2014/main" id="{13EE229B-7EB5-490D-9A6C-B55F25F1C7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0D511E63-3885-47BD-A21F-68D0DFE4EBB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19377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7004554-BD6F-477D-9933-C1B4F18CA963}"/>
              </a:ext>
            </a:extLst>
          </p:cNvPr>
          <p:cNvSpPr>
            <a:spLocks noGrp="1"/>
          </p:cNvSpPr>
          <p:nvPr>
            <p:ph type="dt" sz="half" idx="10"/>
          </p:nvPr>
        </p:nvSpPr>
        <p:spPr/>
        <p:txBody>
          <a:bodyPr/>
          <a:lstStyle/>
          <a:p>
            <a:fld id="{1D8BD707-D9CF-40AE-B4C6-C98DA3205C09}" type="datetimeFigureOut">
              <a:rPr lang="en-US" smtClean="0"/>
              <a:pPr/>
              <a:t>5/30/2022</a:t>
            </a:fld>
            <a:endParaRPr lang="en-US"/>
          </a:p>
        </p:txBody>
      </p:sp>
      <p:sp>
        <p:nvSpPr>
          <p:cNvPr id="3" name="Footer Placeholder 2">
            <a:extLst>
              <a:ext uri="{FF2B5EF4-FFF2-40B4-BE49-F238E27FC236}">
                <a16:creationId xmlns="" xmlns:a16="http://schemas.microsoft.com/office/drawing/2014/main" id="{BCAA74A6-9C31-4CB5-A90A-45134D21A4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EA723E89-2837-43C0-BC3B-9EA7583CB539}"/>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61507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596D4C-C336-4133-943C-107B7830C7D3}"/>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B03FCF56-BB11-4601-A79C-40404B59D49F}"/>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F3CF6DF6-4112-4912-BAD9-0B08C87F7AFD}"/>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 xmlns:a16="http://schemas.microsoft.com/office/drawing/2014/main" id="{31B3C322-26FA-4582-A015-D3E3C94ADE37}"/>
              </a:ext>
            </a:extLst>
          </p:cNvPr>
          <p:cNvSpPr>
            <a:spLocks noGrp="1"/>
          </p:cNvSpPr>
          <p:nvPr>
            <p:ph type="dt" sz="half" idx="10"/>
          </p:nvPr>
        </p:nvSpPr>
        <p:spPr/>
        <p:txBody>
          <a:bodyPr/>
          <a:lstStyle/>
          <a:p>
            <a:fld id="{1D8BD707-D9CF-40AE-B4C6-C98DA3205C09}" type="datetimeFigureOut">
              <a:rPr lang="en-US" smtClean="0"/>
              <a:pPr/>
              <a:t>5/30/2022</a:t>
            </a:fld>
            <a:endParaRPr lang="en-US"/>
          </a:p>
        </p:txBody>
      </p:sp>
      <p:sp>
        <p:nvSpPr>
          <p:cNvPr id="6" name="Footer Placeholder 5">
            <a:extLst>
              <a:ext uri="{FF2B5EF4-FFF2-40B4-BE49-F238E27FC236}">
                <a16:creationId xmlns="" xmlns:a16="http://schemas.microsoft.com/office/drawing/2014/main" id="{FD0C7285-07B8-4A98-A608-E15EA924EF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2CDE931-DE55-4EDB-8B59-3846B1518BB9}"/>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1498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2279EA-CA65-4AEB-9E76-068285B379AC}"/>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848D390E-3905-4C76-B9CE-4C051AAAA30F}"/>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a:extLst>
              <a:ext uri="{FF2B5EF4-FFF2-40B4-BE49-F238E27FC236}">
                <a16:creationId xmlns="" xmlns:a16="http://schemas.microsoft.com/office/drawing/2014/main" id="{0F644412-384B-4A59-9622-BF6F1DA6B7CE}"/>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 xmlns:a16="http://schemas.microsoft.com/office/drawing/2014/main" id="{93294ADE-6468-4C9C-AED5-62C21C29B978}"/>
              </a:ext>
            </a:extLst>
          </p:cNvPr>
          <p:cNvSpPr>
            <a:spLocks noGrp="1"/>
          </p:cNvSpPr>
          <p:nvPr>
            <p:ph type="dt" sz="half" idx="10"/>
          </p:nvPr>
        </p:nvSpPr>
        <p:spPr/>
        <p:txBody>
          <a:bodyPr/>
          <a:lstStyle/>
          <a:p>
            <a:fld id="{1D8BD707-D9CF-40AE-B4C6-C98DA3205C09}" type="datetimeFigureOut">
              <a:rPr lang="en-US" smtClean="0"/>
              <a:pPr/>
              <a:t>5/30/2022</a:t>
            </a:fld>
            <a:endParaRPr lang="en-US"/>
          </a:p>
        </p:txBody>
      </p:sp>
      <p:sp>
        <p:nvSpPr>
          <p:cNvPr id="6" name="Footer Placeholder 5">
            <a:extLst>
              <a:ext uri="{FF2B5EF4-FFF2-40B4-BE49-F238E27FC236}">
                <a16:creationId xmlns="" xmlns:a16="http://schemas.microsoft.com/office/drawing/2014/main" id="{AF019B34-3BD9-4861-9552-8EA32A388F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E765414-1091-4BFE-A4DB-18844FEEADE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93332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2DFD66D-03D3-4851-AA48-3BA55157250C}"/>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1BBF6FC8-BD74-4AB6-96A3-CDBFD5F63F0E}"/>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3DECCE00-0E4E-41FA-9CFC-7E8133F7ED53}"/>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5/30/2022</a:t>
            </a:fld>
            <a:endParaRPr lang="en-US"/>
          </a:p>
        </p:txBody>
      </p:sp>
      <p:sp>
        <p:nvSpPr>
          <p:cNvPr id="5" name="Footer Placeholder 4">
            <a:extLst>
              <a:ext uri="{FF2B5EF4-FFF2-40B4-BE49-F238E27FC236}">
                <a16:creationId xmlns="" xmlns:a16="http://schemas.microsoft.com/office/drawing/2014/main" id="{892B1886-D331-43F9-8947-F8F5F09E5103}"/>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5E4DBBB2-D9F4-46AD-B267-CB11ECE34438}"/>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pic>
        <p:nvPicPr>
          <p:cNvPr id="7" name="Picture 6"/>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0" y="0"/>
            <a:ext cx="9144000" cy="5118100"/>
          </a:xfrm>
          <a:prstGeom prst="rect">
            <a:avLst/>
          </a:prstGeom>
        </p:spPr>
      </p:pic>
    </p:spTree>
    <p:extLst>
      <p:ext uri="{BB962C8B-B14F-4D97-AF65-F5344CB8AC3E}">
        <p14:creationId xmlns:p14="http://schemas.microsoft.com/office/powerpoint/2010/main" val="241586667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24DC3C-C4A6-4188-855E-412DF9AA78F7}"/>
              </a:ext>
            </a:extLst>
          </p:cNvPr>
          <p:cNvSpPr>
            <a:spLocks noGrp="1"/>
          </p:cNvSpPr>
          <p:nvPr>
            <p:ph type="ctrTitle"/>
          </p:nvPr>
        </p:nvSpPr>
        <p:spPr>
          <a:xfrm>
            <a:off x="457200" y="1200150"/>
            <a:ext cx="8472518" cy="2451720"/>
          </a:xfrm>
        </p:spPr>
        <p:txBody>
          <a:bodyPr anchor="t">
            <a:noAutofit/>
          </a:bodyPr>
          <a:lstStyle/>
          <a:p>
            <a:r>
              <a:rPr lang="en-US" sz="4000" b="1" dirty="0">
                <a:solidFill>
                  <a:srgbClr val="00B0F0"/>
                </a:solidFill>
                <a:effectLst>
                  <a:outerShdw blurRad="38100" dist="38100" dir="2700000" algn="tl">
                    <a:srgbClr val="000000">
                      <a:alpha val="43137"/>
                    </a:srgbClr>
                  </a:outerShdw>
                </a:effectLst>
                <a:latin typeface="Century Gothic" pitchFamily="34" charset="0"/>
                <a:ea typeface="Cambria" panose="02040503050406030204" pitchFamily="18" charset="0"/>
              </a:rPr>
              <a:t/>
            </a:r>
            <a:br>
              <a:rPr lang="en-US" sz="4000" b="1" dirty="0">
                <a:solidFill>
                  <a:srgbClr val="00B0F0"/>
                </a:solidFill>
                <a:effectLst>
                  <a:outerShdw blurRad="38100" dist="38100" dir="2700000" algn="tl">
                    <a:srgbClr val="000000">
                      <a:alpha val="43137"/>
                    </a:srgbClr>
                  </a:outerShdw>
                </a:effectLst>
                <a:latin typeface="Century Gothic" pitchFamily="34" charset="0"/>
                <a:ea typeface="Cambria" panose="02040503050406030204" pitchFamily="18" charset="0"/>
              </a:rPr>
            </a:br>
            <a:r>
              <a:rPr lang="en-US" sz="4000" b="1" dirty="0">
                <a:solidFill>
                  <a:srgbClr val="00B0F0"/>
                </a:solidFill>
                <a:effectLst>
                  <a:outerShdw blurRad="38100" dist="38100" dir="2700000" algn="tl">
                    <a:srgbClr val="000000">
                      <a:alpha val="43137"/>
                    </a:srgbClr>
                  </a:outerShdw>
                </a:effectLst>
                <a:latin typeface="Century Gothic" pitchFamily="34" charset="0"/>
                <a:ea typeface="Cambria" panose="02040503050406030204" pitchFamily="18" charset="0"/>
              </a:rPr>
              <a:t>SDG </a:t>
            </a:r>
            <a:r>
              <a:rPr lang="en-US" sz="4000" b="1" dirty="0" err="1" smtClean="0">
                <a:solidFill>
                  <a:srgbClr val="00B0F0"/>
                </a:solidFill>
                <a:effectLst>
                  <a:outerShdw blurRad="38100" dist="38100" dir="2700000" algn="tl">
                    <a:srgbClr val="000000">
                      <a:alpha val="43137"/>
                    </a:srgbClr>
                  </a:outerShdw>
                </a:effectLst>
                <a:latin typeface="Century Gothic" pitchFamily="34" charset="0"/>
                <a:ea typeface="Cambria" panose="02040503050406030204" pitchFamily="18" charset="0"/>
              </a:rPr>
              <a:t>Localisation</a:t>
            </a:r>
            <a:r>
              <a:rPr lang="en-US" sz="4000" b="1" dirty="0" smtClean="0">
                <a:solidFill>
                  <a:srgbClr val="00B0F0"/>
                </a:solidFill>
                <a:effectLst>
                  <a:outerShdw blurRad="38100" dist="38100" dir="2700000" algn="tl">
                    <a:srgbClr val="000000">
                      <a:alpha val="43137"/>
                    </a:srgbClr>
                  </a:outerShdw>
                </a:effectLst>
                <a:latin typeface="Century Gothic" pitchFamily="34" charset="0"/>
                <a:ea typeface="Cambria" panose="02040503050406030204" pitchFamily="18" charset="0"/>
              </a:rPr>
              <a:t> in Nagaland:</a:t>
            </a:r>
            <a:br>
              <a:rPr lang="en-US" sz="4000" b="1" dirty="0" smtClean="0">
                <a:solidFill>
                  <a:srgbClr val="00B0F0"/>
                </a:solidFill>
                <a:effectLst>
                  <a:outerShdw blurRad="38100" dist="38100" dir="2700000" algn="tl">
                    <a:srgbClr val="000000">
                      <a:alpha val="43137"/>
                    </a:srgbClr>
                  </a:outerShdw>
                </a:effectLst>
                <a:latin typeface="Century Gothic" pitchFamily="34" charset="0"/>
                <a:ea typeface="Cambria" panose="02040503050406030204" pitchFamily="18" charset="0"/>
              </a:rPr>
            </a:br>
            <a:r>
              <a:rPr lang="en-US" sz="4000" b="1" dirty="0" smtClean="0">
                <a:solidFill>
                  <a:srgbClr val="00B0F0"/>
                </a:solidFill>
                <a:effectLst>
                  <a:outerShdw blurRad="38100" dist="38100" dir="2700000" algn="tl">
                    <a:srgbClr val="000000">
                      <a:alpha val="43137"/>
                    </a:srgbClr>
                  </a:outerShdw>
                </a:effectLst>
                <a:latin typeface="Century Gothic" pitchFamily="34" charset="0"/>
                <a:ea typeface="Cambria" panose="02040503050406030204" pitchFamily="18" charset="0"/>
              </a:rPr>
              <a:t>Progress so far and </a:t>
            </a:r>
            <a:r>
              <a:rPr lang="en-US" sz="4000" b="1" smtClean="0">
                <a:solidFill>
                  <a:srgbClr val="00B0F0"/>
                </a:solidFill>
                <a:effectLst>
                  <a:outerShdw blurRad="38100" dist="38100" dir="2700000" algn="tl">
                    <a:srgbClr val="000000">
                      <a:alpha val="43137"/>
                    </a:srgbClr>
                  </a:outerShdw>
                </a:effectLst>
                <a:latin typeface="Century Gothic" pitchFamily="34" charset="0"/>
                <a:ea typeface="Cambria" panose="02040503050406030204" pitchFamily="18" charset="0"/>
              </a:rPr>
              <a:t>way forward</a:t>
            </a:r>
            <a:r>
              <a:rPr lang="en-US" sz="4000" b="1" dirty="0">
                <a:solidFill>
                  <a:srgbClr val="00B0F0"/>
                </a:solidFill>
                <a:effectLst>
                  <a:outerShdw blurRad="38100" dist="38100" dir="2700000" algn="tl">
                    <a:srgbClr val="000000">
                      <a:alpha val="43137"/>
                    </a:srgbClr>
                  </a:outerShdw>
                </a:effectLst>
                <a:latin typeface="Century Gothic" pitchFamily="34" charset="0"/>
                <a:ea typeface="Cambria" panose="02040503050406030204" pitchFamily="18" charset="0"/>
              </a:rPr>
              <a:t/>
            </a:r>
            <a:br>
              <a:rPr lang="en-US" sz="4000" b="1" dirty="0">
                <a:solidFill>
                  <a:srgbClr val="00B0F0"/>
                </a:solidFill>
                <a:effectLst>
                  <a:outerShdw blurRad="38100" dist="38100" dir="2700000" algn="tl">
                    <a:srgbClr val="000000">
                      <a:alpha val="43137"/>
                    </a:srgbClr>
                  </a:outerShdw>
                </a:effectLst>
                <a:latin typeface="Century Gothic" pitchFamily="34" charset="0"/>
                <a:ea typeface="Cambria" panose="02040503050406030204" pitchFamily="18" charset="0"/>
              </a:rPr>
            </a:br>
            <a:r>
              <a:rPr lang="en-US" sz="4000" b="1" dirty="0">
                <a:solidFill>
                  <a:srgbClr val="00B0F0"/>
                </a:solidFill>
                <a:effectLst>
                  <a:outerShdw blurRad="38100" dist="38100" dir="2700000" algn="tl">
                    <a:srgbClr val="000000">
                      <a:alpha val="43137"/>
                    </a:srgbClr>
                  </a:outerShdw>
                </a:effectLst>
                <a:latin typeface="Century Gothic" pitchFamily="34" charset="0"/>
                <a:ea typeface="Cambria" panose="02040503050406030204" pitchFamily="18" charset="0"/>
              </a:rPr>
              <a:t/>
            </a:r>
            <a:br>
              <a:rPr lang="en-US" sz="4000" b="1" dirty="0">
                <a:solidFill>
                  <a:srgbClr val="00B0F0"/>
                </a:solidFill>
                <a:effectLst>
                  <a:outerShdw blurRad="38100" dist="38100" dir="2700000" algn="tl">
                    <a:srgbClr val="000000">
                      <a:alpha val="43137"/>
                    </a:srgbClr>
                  </a:outerShdw>
                </a:effectLst>
                <a:latin typeface="Century Gothic" pitchFamily="34" charset="0"/>
                <a:ea typeface="Cambria" panose="02040503050406030204" pitchFamily="18" charset="0"/>
              </a:rPr>
            </a:br>
            <a:r>
              <a:rPr lang="en-US" sz="4000" b="1" dirty="0" smtClean="0">
                <a:solidFill>
                  <a:srgbClr val="00B0F0"/>
                </a:solidFill>
                <a:effectLst>
                  <a:outerShdw blurRad="38100" dist="38100" dir="2700000" algn="tl">
                    <a:srgbClr val="000000">
                      <a:alpha val="43137"/>
                    </a:srgbClr>
                  </a:outerShdw>
                </a:effectLst>
                <a:latin typeface="Century Gothic" pitchFamily="34" charset="0"/>
                <a:ea typeface="Cambria" panose="02040503050406030204" pitchFamily="18" charset="0"/>
              </a:rPr>
              <a:t>30/05/2022</a:t>
            </a:r>
            <a:r>
              <a:rPr lang="en-US" sz="4000" b="1" dirty="0">
                <a:solidFill>
                  <a:srgbClr val="00B0F0"/>
                </a:solidFill>
                <a:effectLst>
                  <a:outerShdw blurRad="38100" dist="38100" dir="2700000" algn="tl">
                    <a:srgbClr val="000000">
                      <a:alpha val="43137"/>
                    </a:srgbClr>
                  </a:outerShdw>
                </a:effectLst>
                <a:latin typeface="Century Gothic" pitchFamily="34" charset="0"/>
                <a:ea typeface="Cambria" panose="02040503050406030204" pitchFamily="18" charset="0"/>
              </a:rPr>
              <a:t/>
            </a:r>
            <a:br>
              <a:rPr lang="en-US" sz="4000" b="1" dirty="0">
                <a:solidFill>
                  <a:srgbClr val="00B0F0"/>
                </a:solidFill>
                <a:effectLst>
                  <a:outerShdw blurRad="38100" dist="38100" dir="2700000" algn="tl">
                    <a:srgbClr val="000000">
                      <a:alpha val="43137"/>
                    </a:srgbClr>
                  </a:outerShdw>
                </a:effectLst>
                <a:latin typeface="Century Gothic" pitchFamily="34" charset="0"/>
                <a:ea typeface="Cambria" panose="02040503050406030204" pitchFamily="18" charset="0"/>
              </a:rPr>
            </a:br>
            <a:r>
              <a:rPr lang="en-US" sz="3300" b="1" dirty="0">
                <a:solidFill>
                  <a:srgbClr val="00B0F0"/>
                </a:solidFill>
                <a:effectLst>
                  <a:outerShdw blurRad="38100" dist="38100" dir="2700000" algn="tl">
                    <a:srgbClr val="000000">
                      <a:alpha val="43137"/>
                    </a:srgbClr>
                  </a:outerShdw>
                </a:effectLst>
                <a:latin typeface="Calibri"/>
                <a:ea typeface="Cambria" panose="02040503050406030204" pitchFamily="18" charset="0"/>
              </a:rPr>
              <a:t/>
            </a:r>
            <a:br>
              <a:rPr lang="en-US" sz="3300" b="1" dirty="0">
                <a:solidFill>
                  <a:srgbClr val="00B0F0"/>
                </a:solidFill>
                <a:effectLst>
                  <a:outerShdw blurRad="38100" dist="38100" dir="2700000" algn="tl">
                    <a:srgbClr val="000000">
                      <a:alpha val="43137"/>
                    </a:srgbClr>
                  </a:outerShdw>
                </a:effectLst>
                <a:latin typeface="Calibri"/>
                <a:ea typeface="Cambria" panose="02040503050406030204" pitchFamily="18" charset="0"/>
              </a:rPr>
            </a:br>
            <a:r>
              <a:rPr lang="en-US" sz="2000" b="1" dirty="0">
                <a:solidFill>
                  <a:srgbClr val="00B0F0"/>
                </a:solidFill>
                <a:latin typeface="Calibri"/>
                <a:ea typeface="Cambria" panose="02040503050406030204" pitchFamily="18" charset="0"/>
              </a:rPr>
              <a:t/>
            </a:r>
            <a:br>
              <a:rPr lang="en-US" sz="2000" b="1" dirty="0">
                <a:solidFill>
                  <a:srgbClr val="00B0F0"/>
                </a:solidFill>
                <a:latin typeface="Calibri"/>
                <a:ea typeface="Cambria" panose="02040503050406030204" pitchFamily="18" charset="0"/>
              </a:rPr>
            </a:br>
            <a:r>
              <a:rPr lang="en-US" sz="2000" b="1" dirty="0">
                <a:solidFill>
                  <a:srgbClr val="00B0F0"/>
                </a:solidFill>
                <a:latin typeface="+mn-lt"/>
                <a:ea typeface="Cambria" panose="02040503050406030204" pitchFamily="18" charset="0"/>
              </a:rPr>
              <a:t/>
            </a:r>
            <a:br>
              <a:rPr lang="en-US" sz="2000" b="1" dirty="0">
                <a:solidFill>
                  <a:srgbClr val="00B0F0"/>
                </a:solidFill>
                <a:latin typeface="+mn-lt"/>
                <a:ea typeface="Cambria" panose="02040503050406030204" pitchFamily="18" charset="0"/>
              </a:rPr>
            </a:br>
            <a:endParaRPr lang="en-US" sz="2000" b="1" dirty="0">
              <a:solidFill>
                <a:srgbClr val="00B0F0"/>
              </a:solidFill>
              <a:latin typeface="+mn-lt"/>
              <a:ea typeface="Cambria" panose="02040503050406030204" pitchFamily="18" charset="0"/>
            </a:endParaRPr>
          </a:p>
        </p:txBody>
      </p:sp>
      <p:pic>
        <p:nvPicPr>
          <p:cNvPr id="28" name="Picture 6" descr="Image result for sustainable development goals images">
            <a:extLst>
              <a:ext uri="{FF2B5EF4-FFF2-40B4-BE49-F238E27FC236}">
                <a16:creationId xmlns="" xmlns:a16="http://schemas.microsoft.com/office/drawing/2014/main" id="{9B928F7A-0B1B-4B1F-BF01-F0D0662F0D1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1510"/>
          <a:stretch/>
        </p:blipFill>
        <p:spPr bwMode="auto">
          <a:xfrm>
            <a:off x="8821" y="4539727"/>
            <a:ext cx="4829028" cy="552105"/>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6" descr="Image result for sustainable development goals images">
            <a:extLst>
              <a:ext uri="{FF2B5EF4-FFF2-40B4-BE49-F238E27FC236}">
                <a16:creationId xmlns="" xmlns:a16="http://schemas.microsoft.com/office/drawing/2014/main" id="{7B07A9EC-295B-44B0-8BC3-FDC0A17BEF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8874" r="10828"/>
          <a:stretch/>
        </p:blipFill>
        <p:spPr bwMode="auto">
          <a:xfrm>
            <a:off x="4827458" y="4539727"/>
            <a:ext cx="4306149" cy="5486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GoN logo.jpg"/>
          <p:cNvPicPr>
            <a:picLocks noChangeAspect="1"/>
          </p:cNvPicPr>
          <p:nvPr/>
        </p:nvPicPr>
        <p:blipFill>
          <a:blip r:embed="rId3" cstate="print"/>
          <a:stretch>
            <a:fillRect/>
          </a:stretch>
        </p:blipFill>
        <p:spPr>
          <a:xfrm>
            <a:off x="7858148" y="214296"/>
            <a:ext cx="928192" cy="928676"/>
          </a:xfrm>
          <a:prstGeom prst="rect">
            <a:avLst/>
          </a:prstGeom>
        </p:spPr>
      </p:pic>
    </p:spTree>
    <p:extLst>
      <p:ext uri="{BB962C8B-B14F-4D97-AF65-F5344CB8AC3E}">
        <p14:creationId xmlns:p14="http://schemas.microsoft.com/office/powerpoint/2010/main" val="141948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ED7C61F-02B3-4E48-AD92-47D30F0CC614}"/>
              </a:ext>
            </a:extLst>
          </p:cNvPr>
          <p:cNvSpPr>
            <a:spLocks noGrp="1"/>
          </p:cNvSpPr>
          <p:nvPr>
            <p:ph idx="1"/>
          </p:nvPr>
        </p:nvSpPr>
        <p:spPr>
          <a:xfrm>
            <a:off x="571472" y="1000114"/>
            <a:ext cx="8420128" cy="4010036"/>
          </a:xfrm>
        </p:spPr>
        <p:txBody>
          <a:bodyPr>
            <a:normAutofit lnSpcReduction="10000"/>
          </a:bodyPr>
          <a:lstStyle/>
          <a:p>
            <a:pPr algn="just">
              <a:buFont typeface="Wingdings" pitchFamily="2" charset="2"/>
              <a:buChar char="Ø"/>
            </a:pPr>
            <a:r>
              <a:rPr lang="en-IN" sz="1600" b="1" dirty="0"/>
              <a:t>Village level localisation</a:t>
            </a:r>
            <a:r>
              <a:rPr lang="en-IN" sz="1600" dirty="0"/>
              <a:t>: </a:t>
            </a:r>
            <a:r>
              <a:rPr lang="en-IN" sz="1600" dirty="0" smtClean="0"/>
              <a:t>All </a:t>
            </a:r>
            <a:r>
              <a:rPr lang="en-IN" sz="1600" dirty="0"/>
              <a:t>village development plans to be aligned to the SDGs indicators and targets along with appropriate monitoring mechanisms at local </a:t>
            </a:r>
            <a:r>
              <a:rPr lang="en-IN" sz="1600" dirty="0" smtClean="0"/>
              <a:t>level.</a:t>
            </a:r>
          </a:p>
          <a:p>
            <a:pPr algn="just">
              <a:buFont typeface="Wingdings" pitchFamily="2" charset="2"/>
              <a:buChar char="Ø"/>
            </a:pPr>
            <a:r>
              <a:rPr lang="en-IN" sz="1600" b="1" dirty="0" smtClean="0"/>
              <a:t>Convergence: </a:t>
            </a:r>
            <a:r>
              <a:rPr lang="en-IN" sz="1600" dirty="0" smtClean="0"/>
              <a:t>Convergence among all the line departments will be encourage to implement all the 9 themes at the village level</a:t>
            </a:r>
          </a:p>
          <a:p>
            <a:pPr algn="just">
              <a:buFont typeface="Wingdings" pitchFamily="2" charset="2"/>
              <a:buChar char="Ø"/>
            </a:pPr>
            <a:r>
              <a:rPr lang="en-IN" sz="1600" b="1" dirty="0" smtClean="0"/>
              <a:t>Resource Mapping</a:t>
            </a:r>
            <a:r>
              <a:rPr lang="en-IN" sz="1600" dirty="0" smtClean="0"/>
              <a:t>: Localised resource mapping will be carried out to integrate the SDGs and aligned to the SDG targets</a:t>
            </a:r>
          </a:p>
          <a:p>
            <a:pPr algn="just">
              <a:buFont typeface="Wingdings" pitchFamily="2" charset="2"/>
              <a:buChar char="Ø"/>
            </a:pPr>
            <a:r>
              <a:rPr lang="en-GB" sz="1600" dirty="0" smtClean="0"/>
              <a:t>To </a:t>
            </a:r>
            <a:r>
              <a:rPr lang="en-GB" sz="1600" dirty="0"/>
              <a:t>adopt </a:t>
            </a:r>
            <a:r>
              <a:rPr lang="en-GB" sz="1600" b="1" dirty="0" smtClean="0"/>
              <a:t>SDG </a:t>
            </a:r>
            <a:r>
              <a:rPr lang="en-GB" sz="1600" b="1" dirty="0"/>
              <a:t>Model Village/s  </a:t>
            </a:r>
            <a:r>
              <a:rPr lang="en-GB" sz="1600" dirty="0"/>
              <a:t>to showcase a replicable model where SDGs has been integrated. </a:t>
            </a:r>
            <a:endParaRPr lang="en-GB" sz="1600" dirty="0" smtClean="0"/>
          </a:p>
          <a:p>
            <a:pPr algn="just">
              <a:buFont typeface="Wingdings" pitchFamily="2" charset="2"/>
              <a:buChar char="Ø"/>
            </a:pPr>
            <a:r>
              <a:rPr lang="en-IN" sz="1600" b="1" dirty="0" smtClean="0"/>
              <a:t>Capacity </a:t>
            </a:r>
            <a:r>
              <a:rPr lang="en-IN" sz="1600" b="1" dirty="0"/>
              <a:t>Building: </a:t>
            </a:r>
            <a:r>
              <a:rPr lang="en-IN" sz="1600" dirty="0" smtClean="0"/>
              <a:t>Will continue to provide handholding </a:t>
            </a:r>
            <a:r>
              <a:rPr lang="en-IN" sz="1600" dirty="0"/>
              <a:t>support </a:t>
            </a:r>
            <a:r>
              <a:rPr lang="en-IN" sz="1600" dirty="0" smtClean="0"/>
              <a:t>to </a:t>
            </a:r>
            <a:r>
              <a:rPr lang="en-IN" sz="1600" dirty="0"/>
              <a:t>all concerned state ,district level officials and village level officials for </a:t>
            </a:r>
            <a:r>
              <a:rPr lang="en-IN" sz="1600" dirty="0" smtClean="0"/>
              <a:t>localising and integrating </a:t>
            </a:r>
            <a:r>
              <a:rPr lang="en-IN" sz="1600" dirty="0"/>
              <a:t>the SDGs and for quality data collection and timely updation on the system- Nagaland SDG dashboard. </a:t>
            </a:r>
            <a:endParaRPr lang="en-IN" sz="1600" b="1" dirty="0"/>
          </a:p>
          <a:p>
            <a:pPr algn="just">
              <a:buFont typeface="Wingdings" pitchFamily="2" charset="2"/>
              <a:buChar char="Ø"/>
            </a:pPr>
            <a:r>
              <a:rPr lang="en-IN" sz="1600" b="1" dirty="0" smtClean="0"/>
              <a:t>Strengthen </a:t>
            </a:r>
            <a:r>
              <a:rPr lang="en-IN" sz="1600" b="1" dirty="0"/>
              <a:t>District-level Institutional Mechanism</a:t>
            </a:r>
            <a:r>
              <a:rPr lang="en-IN" sz="1600" dirty="0"/>
              <a:t>:  A District SDG Cell headed by the Deputy Commissioner with all relevant department Head of Offices in all districts will be strengthened for effective implementation and monitoring of the performance of the SDGs at ground-level. </a:t>
            </a:r>
            <a:endParaRPr lang="en-US" sz="1600" b="1" dirty="0" smtClean="0"/>
          </a:p>
          <a:p>
            <a:pPr algn="just">
              <a:buFont typeface="Wingdings" pitchFamily="2" charset="2"/>
              <a:buChar char="Ø"/>
            </a:pPr>
            <a:r>
              <a:rPr lang="en-US" sz="1600" b="1" dirty="0" smtClean="0"/>
              <a:t>Strengthen </a:t>
            </a:r>
            <a:r>
              <a:rPr lang="en-US" sz="1600" b="1" dirty="0"/>
              <a:t>SDG outreach mechanisms </a:t>
            </a:r>
            <a:r>
              <a:rPr lang="en-US" sz="1600" dirty="0"/>
              <a:t>at Block and village levels by engaging </a:t>
            </a:r>
            <a:r>
              <a:rPr lang="en-US" sz="1600" dirty="0" smtClean="0"/>
              <a:t>VCs, VDBs and prominent </a:t>
            </a:r>
            <a:r>
              <a:rPr lang="en-US" sz="1600" dirty="0"/>
              <a:t>youth leaders and local civil society </a:t>
            </a:r>
            <a:r>
              <a:rPr lang="en-US" sz="1600" dirty="0" err="1"/>
              <a:t>organisations</a:t>
            </a:r>
            <a:r>
              <a:rPr lang="en-US" sz="1600" dirty="0"/>
              <a:t> for sensitization and dissemination in the different thematic areas and relevant </a:t>
            </a:r>
            <a:r>
              <a:rPr lang="en-US" sz="1600" dirty="0" smtClean="0"/>
              <a:t>SDG’s</a:t>
            </a:r>
          </a:p>
        </p:txBody>
      </p:sp>
      <p:sp>
        <p:nvSpPr>
          <p:cNvPr id="6" name="Title 1">
            <a:extLst>
              <a:ext uri="{FF2B5EF4-FFF2-40B4-BE49-F238E27FC236}">
                <a16:creationId xmlns="" xmlns:a16="http://schemas.microsoft.com/office/drawing/2014/main" id="{F1297F40-B154-4C8C-83B9-A6D0FAC97600}"/>
              </a:ext>
            </a:extLst>
          </p:cNvPr>
          <p:cNvSpPr>
            <a:spLocks noGrp="1"/>
          </p:cNvSpPr>
          <p:nvPr>
            <p:ph type="title"/>
          </p:nvPr>
        </p:nvSpPr>
        <p:spPr>
          <a:xfrm>
            <a:off x="1447800" y="0"/>
            <a:ext cx="7696200" cy="742950"/>
          </a:xfr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defTabSz="914400"/>
            <a:r>
              <a:rPr lang="en-IN" sz="2400" b="1" dirty="0" smtClean="0">
                <a:latin typeface="Century Gothic" pitchFamily="34" charset="0"/>
              </a:rPr>
              <a:t>5. Way forward (2/2)</a:t>
            </a:r>
            <a:endParaRPr lang="en-US" sz="2400" b="1" dirty="0">
              <a:solidFill>
                <a:schemeClr val="lt1"/>
              </a:solidFill>
              <a:latin typeface="Century Gothic" pitchFamily="34" charset="0"/>
            </a:endParaRPr>
          </a:p>
        </p:txBody>
      </p:sp>
    </p:spTree>
    <p:extLst>
      <p:ext uri="{BB962C8B-B14F-4D97-AF65-F5344CB8AC3E}">
        <p14:creationId xmlns:p14="http://schemas.microsoft.com/office/powerpoint/2010/main" val="4196259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ED7C61F-02B3-4E48-AD92-47D30F0CC614}"/>
              </a:ext>
            </a:extLst>
          </p:cNvPr>
          <p:cNvSpPr>
            <a:spLocks noGrp="1"/>
          </p:cNvSpPr>
          <p:nvPr>
            <p:ph idx="1"/>
          </p:nvPr>
        </p:nvSpPr>
        <p:spPr>
          <a:xfrm>
            <a:off x="571472" y="1000114"/>
            <a:ext cx="8420128" cy="4010036"/>
          </a:xfrm>
        </p:spPr>
        <p:txBody>
          <a:bodyPr>
            <a:normAutofit/>
          </a:bodyPr>
          <a:lstStyle/>
          <a:p>
            <a:pPr algn="just">
              <a:buFont typeface="Wingdings" pitchFamily="2" charset="2"/>
              <a:buChar char="Ø"/>
            </a:pPr>
            <a:r>
              <a:rPr lang="en-IN" sz="2400" dirty="0" smtClean="0"/>
              <a:t>Lack of interdepartmental coordination</a:t>
            </a:r>
          </a:p>
          <a:p>
            <a:pPr algn="just">
              <a:buFont typeface="Wingdings" pitchFamily="2" charset="2"/>
              <a:buChar char="Ø"/>
            </a:pPr>
            <a:r>
              <a:rPr lang="en-IN" sz="2400" dirty="0" smtClean="0"/>
              <a:t>Inability to relate to the SDG indicators framework </a:t>
            </a:r>
          </a:p>
          <a:p>
            <a:pPr algn="just">
              <a:buFont typeface="Wingdings" pitchFamily="2" charset="2"/>
              <a:buChar char="Ø"/>
            </a:pPr>
            <a:r>
              <a:rPr lang="en-IN" sz="2400" dirty="0" smtClean="0"/>
              <a:t>Aligning customary laws to the SDGs </a:t>
            </a:r>
          </a:p>
          <a:p>
            <a:pPr algn="just">
              <a:buFont typeface="Wingdings" pitchFamily="2" charset="2"/>
              <a:buChar char="Ø"/>
            </a:pPr>
            <a:r>
              <a:rPr lang="en-IN" sz="2400" dirty="0" smtClean="0"/>
              <a:t> Aligning the local challenges to the SDGs</a:t>
            </a:r>
          </a:p>
          <a:p>
            <a:pPr algn="just">
              <a:buFont typeface="Wingdings" pitchFamily="2" charset="2"/>
              <a:buChar char="Ø"/>
            </a:pPr>
            <a:endParaRPr lang="en-US" sz="1800" dirty="0" smtClean="0"/>
          </a:p>
        </p:txBody>
      </p:sp>
      <p:sp>
        <p:nvSpPr>
          <p:cNvPr id="6" name="Title 1">
            <a:extLst>
              <a:ext uri="{FF2B5EF4-FFF2-40B4-BE49-F238E27FC236}">
                <a16:creationId xmlns="" xmlns:a16="http://schemas.microsoft.com/office/drawing/2014/main" id="{F1297F40-B154-4C8C-83B9-A6D0FAC97600}"/>
              </a:ext>
            </a:extLst>
          </p:cNvPr>
          <p:cNvSpPr>
            <a:spLocks noGrp="1"/>
          </p:cNvSpPr>
          <p:nvPr>
            <p:ph type="title"/>
          </p:nvPr>
        </p:nvSpPr>
        <p:spPr>
          <a:xfrm>
            <a:off x="1447800" y="0"/>
            <a:ext cx="7696200" cy="742950"/>
          </a:xfr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defTabSz="914400"/>
            <a:r>
              <a:rPr lang="en-IN" sz="2400" b="1" dirty="0" smtClean="0">
                <a:solidFill>
                  <a:schemeClr val="lt1"/>
                </a:solidFill>
                <a:latin typeface="Century Gothic" pitchFamily="34" charset="0"/>
              </a:rPr>
              <a:t>6. Challenges</a:t>
            </a:r>
            <a:endParaRPr lang="en-US" sz="2400" b="1" dirty="0">
              <a:solidFill>
                <a:schemeClr val="lt1"/>
              </a:solidFill>
              <a:latin typeface="Century Gothic" pitchFamily="34" charset="0"/>
            </a:endParaRPr>
          </a:p>
        </p:txBody>
      </p:sp>
    </p:spTree>
    <p:extLst>
      <p:ext uri="{BB962C8B-B14F-4D97-AF65-F5344CB8AC3E}">
        <p14:creationId xmlns:p14="http://schemas.microsoft.com/office/powerpoint/2010/main" val="4196259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ED7C61F-02B3-4E48-AD92-47D30F0CC614}"/>
              </a:ext>
            </a:extLst>
          </p:cNvPr>
          <p:cNvSpPr>
            <a:spLocks noGrp="1"/>
          </p:cNvSpPr>
          <p:nvPr>
            <p:ph idx="1"/>
          </p:nvPr>
        </p:nvSpPr>
        <p:spPr>
          <a:xfrm>
            <a:off x="838200" y="895350"/>
            <a:ext cx="8153400" cy="4114800"/>
          </a:xfrm>
        </p:spPr>
        <p:txBody>
          <a:bodyPr>
            <a:normAutofit/>
          </a:bodyPr>
          <a:lstStyle/>
          <a:p>
            <a:pPr algn="just">
              <a:buFont typeface="Wingdings" pitchFamily="2" charset="2"/>
              <a:buChar char="Ø"/>
            </a:pPr>
            <a:r>
              <a:rPr lang="en-US" sz="1600" dirty="0" smtClean="0">
                <a:cs typeface="Times New Roman" pitchFamily="18" charset="0"/>
              </a:rPr>
              <a:t>In 1980-81 the idea of grass root level planning and development became a reality following with the enactment of </a:t>
            </a:r>
            <a:r>
              <a:rPr lang="en-US" sz="1600" b="1" dirty="0" smtClean="0">
                <a:cs typeface="Times New Roman" pitchFamily="18" charset="0"/>
              </a:rPr>
              <a:t>“The Nagaland Village &amp; Area Council Act 1978” and the constitution of the Village Development Boards (VDBs) in all the recognized villages of the State</a:t>
            </a:r>
            <a:r>
              <a:rPr lang="en-US" sz="1600" dirty="0" smtClean="0">
                <a:cs typeface="Times New Roman" pitchFamily="18" charset="0"/>
              </a:rPr>
              <a:t>.</a:t>
            </a:r>
          </a:p>
          <a:p>
            <a:pPr algn="just">
              <a:buFont typeface="Wingdings" pitchFamily="2" charset="2"/>
              <a:buChar char="Ø"/>
            </a:pPr>
            <a:r>
              <a:rPr lang="en-US" sz="1600" dirty="0" smtClean="0">
                <a:cs typeface="Times New Roman" pitchFamily="18" charset="0"/>
              </a:rPr>
              <a:t>VDB is the developmental agency of the village, which functions under the Village Council. It comprises of the General Body which is composed of representation of the whole village community. </a:t>
            </a:r>
          </a:p>
          <a:p>
            <a:pPr algn="just">
              <a:buFont typeface="Wingdings" pitchFamily="2" charset="2"/>
              <a:buChar char="Ø"/>
            </a:pPr>
            <a:r>
              <a:rPr lang="en-US" sz="1600" dirty="0" smtClean="0">
                <a:cs typeface="Times New Roman" pitchFamily="18" charset="0"/>
              </a:rPr>
              <a:t>A Management Committee where</a:t>
            </a:r>
            <a:r>
              <a:rPr lang="en-US" sz="1600" b="1" dirty="0" smtClean="0">
                <a:cs typeface="Times New Roman" pitchFamily="18" charset="0"/>
              </a:rPr>
              <a:t> a women representation of one fourth of the Management Committee members </a:t>
            </a:r>
            <a:r>
              <a:rPr lang="en-US" sz="1600" dirty="0" smtClean="0">
                <a:cs typeface="Times New Roman" pitchFamily="18" charset="0"/>
              </a:rPr>
              <a:t>and youth representation are compulsory to ensure that any development activity in the villages benefit the entire community.</a:t>
            </a:r>
          </a:p>
          <a:p>
            <a:pPr algn="just">
              <a:buFont typeface="Wingdings" pitchFamily="2" charset="2"/>
              <a:buChar char="Ø"/>
            </a:pPr>
            <a:r>
              <a:rPr lang="en-IN" sz="1600" dirty="0" smtClean="0">
                <a:cs typeface="Times New Roman" pitchFamily="18" charset="0"/>
              </a:rPr>
              <a:t>The powers conferred on the Village Councils for the purpose of formulation of plans and implementation of developmental programmes have been devolved to the VDBs in all the Villages.</a:t>
            </a:r>
            <a:endParaRPr lang="en-US" sz="1600" dirty="0" smtClean="0">
              <a:cs typeface="Times New Roman" pitchFamily="18" charset="0"/>
            </a:endParaRPr>
          </a:p>
          <a:p>
            <a:pPr algn="just">
              <a:buFont typeface="Wingdings" pitchFamily="2" charset="2"/>
              <a:buChar char="Ø"/>
            </a:pPr>
            <a:r>
              <a:rPr lang="en-US" sz="1600" smtClean="0"/>
              <a:t>Under </a:t>
            </a:r>
            <a:r>
              <a:rPr lang="en-US" sz="1600" dirty="0" smtClean="0"/>
              <a:t>the Rural Development Department, all the developmental activities in the rural areas of Nagaland are undertaken by the Village Development Boards ((VDBs) by improving the economic and social living standards of the rural poor through employment generation and infrastructural development </a:t>
            </a:r>
            <a:r>
              <a:rPr lang="en-US" sz="1600" dirty="0" err="1" smtClean="0"/>
              <a:t>programmes</a:t>
            </a:r>
            <a:r>
              <a:rPr lang="en-US" sz="1600" dirty="0" smtClean="0"/>
              <a:t>.</a:t>
            </a:r>
          </a:p>
          <a:p>
            <a:pPr algn="just"/>
            <a:endParaRPr lang="en-US" sz="1600" dirty="0" smtClean="0">
              <a:cs typeface="Times New Roman" pitchFamily="18" charset="0"/>
            </a:endParaRPr>
          </a:p>
          <a:p>
            <a:pPr algn="just"/>
            <a:endParaRPr lang="en-US" sz="1600" dirty="0" smtClean="0">
              <a:cs typeface="Times New Roman" pitchFamily="18" charset="0"/>
            </a:endParaRPr>
          </a:p>
          <a:p>
            <a:pPr algn="just"/>
            <a:endParaRPr lang="en-US" sz="1400" i="1" dirty="0" smtClean="0">
              <a:cs typeface="Times New Roman" pitchFamily="18" charset="0"/>
            </a:endParaRPr>
          </a:p>
          <a:p>
            <a:pPr algn="just"/>
            <a:endParaRPr lang="en-US" sz="1600" dirty="0" smtClean="0"/>
          </a:p>
          <a:p>
            <a:pPr algn="just"/>
            <a:endParaRPr lang="en-US" sz="1600" dirty="0"/>
          </a:p>
        </p:txBody>
      </p:sp>
      <p:sp>
        <p:nvSpPr>
          <p:cNvPr id="6" name="Title 1">
            <a:extLst>
              <a:ext uri="{FF2B5EF4-FFF2-40B4-BE49-F238E27FC236}">
                <a16:creationId xmlns="" xmlns:a16="http://schemas.microsoft.com/office/drawing/2014/main" id="{F1297F40-B154-4C8C-83B9-A6D0FAC97600}"/>
              </a:ext>
            </a:extLst>
          </p:cNvPr>
          <p:cNvSpPr>
            <a:spLocks noGrp="1"/>
          </p:cNvSpPr>
          <p:nvPr>
            <p:ph type="title"/>
          </p:nvPr>
        </p:nvSpPr>
        <p:spPr>
          <a:xfrm>
            <a:off x="1447800" y="0"/>
            <a:ext cx="7696200" cy="742950"/>
          </a:xfr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defTabSz="914400"/>
            <a:r>
              <a:rPr lang="en-IN" sz="2400" b="1" dirty="0" smtClean="0">
                <a:latin typeface="Century Gothic" pitchFamily="34" charset="0"/>
              </a:rPr>
              <a:t>Best Practices</a:t>
            </a:r>
            <a:endParaRPr lang="en-US" sz="2400" b="1" dirty="0">
              <a:solidFill>
                <a:schemeClr val="lt1"/>
              </a:solidFill>
              <a:latin typeface="Century Gothic" pitchFamily="34" charset="0"/>
            </a:endParaRPr>
          </a:p>
        </p:txBody>
      </p:sp>
    </p:spTree>
    <p:extLst>
      <p:ext uri="{BB962C8B-B14F-4D97-AF65-F5344CB8AC3E}">
        <p14:creationId xmlns:p14="http://schemas.microsoft.com/office/powerpoint/2010/main" val="4196259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71420"/>
            <a:ext cx="7443812" cy="928694"/>
          </a:xfrm>
        </p:spPr>
        <p:txBody>
          <a:bodyPr>
            <a:normAutofit fontScale="90000"/>
          </a:bodyPr>
          <a:lstStyle/>
          <a:p>
            <a:r>
              <a:rPr lang="en-IN" sz="2700" b="1" dirty="0" smtClean="0"/>
              <a:t/>
            </a:r>
            <a:br>
              <a:rPr lang="en-IN" sz="2700" b="1" dirty="0" smtClean="0"/>
            </a:br>
            <a:r>
              <a:rPr lang="en-US" dirty="0"/>
              <a:t/>
            </a:r>
            <a:br>
              <a:rPr lang="en-US" dirty="0"/>
            </a:br>
            <a:endParaRPr lang="en-US" dirty="0"/>
          </a:p>
        </p:txBody>
      </p:sp>
      <p:sp>
        <p:nvSpPr>
          <p:cNvPr id="3" name="Content Placeholder 2"/>
          <p:cNvSpPr>
            <a:spLocks noGrp="1"/>
          </p:cNvSpPr>
          <p:nvPr>
            <p:ph idx="1"/>
          </p:nvPr>
        </p:nvSpPr>
        <p:spPr>
          <a:xfrm>
            <a:off x="395536" y="843559"/>
            <a:ext cx="8291264" cy="3751064"/>
          </a:xfrm>
        </p:spPr>
        <p:txBody>
          <a:bodyPr>
            <a:normAutofit/>
          </a:bodyPr>
          <a:lstStyle/>
          <a:p>
            <a:pPr>
              <a:buNone/>
            </a:pPr>
            <a:r>
              <a:rPr lang="en-IN" sz="1800" dirty="0" smtClean="0">
                <a:latin typeface="Times New Roman" pitchFamily="18" charset="0"/>
                <a:cs typeface="Times New Roman" pitchFamily="18" charset="0"/>
              </a:rPr>
              <a:t>		</a:t>
            </a:r>
          </a:p>
          <a:p>
            <a:pPr algn="just">
              <a:buNone/>
            </a:pPr>
            <a:r>
              <a:rPr lang="en-IN" sz="1800" dirty="0" smtClean="0">
                <a:latin typeface="Times New Roman" pitchFamily="18" charset="0"/>
                <a:cs typeface="Times New Roman" pitchFamily="18" charset="0"/>
              </a:rPr>
              <a:t>	</a:t>
            </a:r>
            <a:r>
              <a:rPr lang="en-IN" sz="1800" dirty="0" err="1" smtClean="0">
                <a:cs typeface="Times New Roman" pitchFamily="18" charset="0"/>
              </a:rPr>
              <a:t>Kigwema</a:t>
            </a:r>
            <a:r>
              <a:rPr lang="en-IN" sz="1800" dirty="0">
                <a:cs typeface="Times New Roman" pitchFamily="18" charset="0"/>
              </a:rPr>
              <a:t>, located on the foot of Mt. </a:t>
            </a:r>
            <a:r>
              <a:rPr lang="en-IN" sz="1800" dirty="0" err="1">
                <a:cs typeface="Times New Roman" pitchFamily="18" charset="0"/>
              </a:rPr>
              <a:t>Japfü</a:t>
            </a:r>
            <a:r>
              <a:rPr lang="en-IN" sz="1800" dirty="0">
                <a:cs typeface="Times New Roman" pitchFamily="18" charset="0"/>
              </a:rPr>
              <a:t> takes pride as one of the oldest traditional villages from where many </a:t>
            </a:r>
            <a:r>
              <a:rPr lang="en-IN" sz="1800" dirty="0" err="1">
                <a:cs typeface="Times New Roman" pitchFamily="18" charset="0"/>
              </a:rPr>
              <a:t>Tenyimia</a:t>
            </a:r>
            <a:r>
              <a:rPr lang="en-IN" sz="1800" dirty="0">
                <a:cs typeface="Times New Roman" pitchFamily="18" charset="0"/>
              </a:rPr>
              <a:t> villages took birth. A village blessed with geographically, climatically, not to exclude its </a:t>
            </a:r>
            <a:r>
              <a:rPr lang="en-IN" sz="1800" dirty="0" err="1">
                <a:cs typeface="Times New Roman" pitchFamily="18" charset="0"/>
              </a:rPr>
              <a:t>locational</a:t>
            </a:r>
            <a:r>
              <a:rPr lang="en-IN" sz="1800" dirty="0">
                <a:cs typeface="Times New Roman" pitchFamily="18" charset="0"/>
              </a:rPr>
              <a:t> advantages, has the largest traditional terrace cultivation in </a:t>
            </a:r>
            <a:r>
              <a:rPr lang="en-IN" sz="1800" dirty="0" smtClean="0">
                <a:cs typeface="Times New Roman" pitchFamily="18" charset="0"/>
              </a:rPr>
              <a:t>Nagaland.</a:t>
            </a:r>
          </a:p>
          <a:p>
            <a:pPr algn="just">
              <a:buNone/>
            </a:pPr>
            <a:r>
              <a:rPr lang="en-IN" sz="1800" dirty="0">
                <a:cs typeface="Times New Roman" pitchFamily="18" charset="0"/>
              </a:rPr>
              <a:t>	 The water channels for about two decades were abandoned as a result of heavy </a:t>
            </a:r>
            <a:r>
              <a:rPr lang="en-IN" sz="1800" dirty="0" smtClean="0">
                <a:cs typeface="Times New Roman" pitchFamily="18" charset="0"/>
              </a:rPr>
              <a:t>damages and  had to be reconstructed and rejuvenated under MGNREGA and XVFC</a:t>
            </a:r>
            <a:r>
              <a:rPr lang="en-IN"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pic>
        <p:nvPicPr>
          <p:cNvPr id="4" name="image30.jpg" descr="F:\AfirstFolderDocs\Dwnlds\kigwema success story\unnamed.jpg"/>
          <p:cNvPicPr/>
          <p:nvPr/>
        </p:nvPicPr>
        <p:blipFill>
          <a:blip r:embed="rId2" cstate="print"/>
          <a:srcRect/>
          <a:stretch>
            <a:fillRect/>
          </a:stretch>
        </p:blipFill>
        <p:spPr>
          <a:xfrm>
            <a:off x="357158" y="3000378"/>
            <a:ext cx="4934922" cy="1928826"/>
          </a:xfrm>
          <a:prstGeom prst="rect">
            <a:avLst/>
          </a:prstGeom>
          <a:ln/>
        </p:spPr>
      </p:pic>
      <p:pic>
        <p:nvPicPr>
          <p:cNvPr id="5" name="image43.jpg" descr="C:\Users\kh0v HomeStation\Downloads\IMG_20170826_154315.jpg"/>
          <p:cNvPicPr/>
          <p:nvPr/>
        </p:nvPicPr>
        <p:blipFill>
          <a:blip r:embed="rId3" cstate="print"/>
          <a:srcRect/>
          <a:stretch>
            <a:fillRect/>
          </a:stretch>
        </p:blipFill>
        <p:spPr>
          <a:xfrm>
            <a:off x="5715008" y="3000378"/>
            <a:ext cx="2786082" cy="1928826"/>
          </a:xfrm>
          <a:prstGeom prst="rect">
            <a:avLst/>
          </a:prstGeom>
          <a:ln/>
        </p:spPr>
      </p:pic>
      <p:sp>
        <p:nvSpPr>
          <p:cNvPr id="7" name="Title 1">
            <a:extLst>
              <a:ext uri="{FF2B5EF4-FFF2-40B4-BE49-F238E27FC236}">
                <a16:creationId xmlns="" xmlns:a16="http://schemas.microsoft.com/office/drawing/2014/main" id="{F1297F40-B154-4C8C-83B9-A6D0FAC97600}"/>
              </a:ext>
            </a:extLst>
          </p:cNvPr>
          <p:cNvSpPr txBox="1">
            <a:spLocks/>
          </p:cNvSpPr>
          <p:nvPr/>
        </p:nvSpPr>
        <p:spPr>
          <a:xfrm>
            <a:off x="1447800" y="0"/>
            <a:ext cx="7696200" cy="742950"/>
          </a:xfrm>
          <a:prstGeom prst="rect">
            <a:avLst/>
          </a:prstGeom>
          <a:solidFill>
            <a:srgbClr val="00B0F0"/>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IN" sz="2000" b="1" dirty="0" smtClean="0">
                <a:latin typeface="Century Gothic" pitchFamily="34" charset="0"/>
              </a:rPr>
              <a:t>Water Sufficient Village: </a:t>
            </a:r>
            <a:r>
              <a:rPr lang="en-IN" sz="2000" b="1" dirty="0" err="1" smtClean="0">
                <a:latin typeface="Century Gothic" pitchFamily="34" charset="0"/>
              </a:rPr>
              <a:t>Kigwema</a:t>
            </a:r>
            <a:r>
              <a:rPr lang="en-IN" sz="2000" b="1" dirty="0" smtClean="0">
                <a:latin typeface="Century Gothic" pitchFamily="34" charset="0"/>
              </a:rPr>
              <a:t> of </a:t>
            </a:r>
            <a:r>
              <a:rPr lang="en-IN" sz="2000" b="1" dirty="0" err="1" smtClean="0">
                <a:latin typeface="Century Gothic" pitchFamily="34" charset="0"/>
              </a:rPr>
              <a:t>Jakhama</a:t>
            </a:r>
            <a:r>
              <a:rPr lang="en-IN" sz="2000" b="1" dirty="0" smtClean="0">
                <a:latin typeface="Century Gothic" pitchFamily="34" charset="0"/>
              </a:rPr>
              <a:t> block </a:t>
            </a:r>
            <a:endParaRPr kumimoji="0" lang="en-US" sz="2000" b="1" i="0" u="none" strike="noStrike" kern="1200" cap="none" spc="0" normalizeH="0" baseline="0" noProof="0" dirty="0">
              <a:ln>
                <a:noFill/>
              </a:ln>
              <a:solidFill>
                <a:schemeClr val="lt1"/>
              </a:solidFill>
              <a:effectLst/>
              <a:uLnTx/>
              <a:uFillTx/>
              <a:latin typeface="Century Gothic" pitchFamily="34"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
          </p:nvPr>
        </p:nvSpPr>
        <p:spPr/>
        <p:txBody>
          <a:bodyPr/>
          <a:lstStyle/>
          <a:p>
            <a:endParaRPr lang="en-US"/>
          </a:p>
        </p:txBody>
      </p:sp>
      <p:sp>
        <p:nvSpPr>
          <p:cNvPr id="4" name="Text Placeholder 3"/>
          <p:cNvSpPr>
            <a:spLocks noGrp="1"/>
          </p:cNvSpPr>
          <p:nvPr>
            <p:ph type="body" sz="quarter" idx="21"/>
          </p:nvPr>
        </p:nvSpPr>
        <p:spPr/>
        <p:txBody>
          <a:bodyPr/>
          <a:lstStyle/>
          <a:p>
            <a:endParaRPr lang="en-US"/>
          </a:p>
        </p:txBody>
      </p:sp>
      <p:pic>
        <p:nvPicPr>
          <p:cNvPr id="5" name="Picture 4" descr="khonoma picture 2.jpeg"/>
          <p:cNvPicPr>
            <a:picLocks noChangeAspect="1"/>
          </p:cNvPicPr>
          <p:nvPr/>
        </p:nvPicPr>
        <p:blipFill>
          <a:blip r:embed="rId2"/>
          <a:stretch>
            <a:fillRect/>
          </a:stretch>
        </p:blipFill>
        <p:spPr>
          <a:xfrm>
            <a:off x="0" y="0"/>
            <a:ext cx="9144000" cy="5143500"/>
          </a:xfrm>
          <a:prstGeom prst="rect">
            <a:avLst/>
          </a:prstGeom>
        </p:spPr>
      </p:pic>
      <p:sp>
        <p:nvSpPr>
          <p:cNvPr id="6" name="TextBox 5"/>
          <p:cNvSpPr txBox="1"/>
          <p:nvPr/>
        </p:nvSpPr>
        <p:spPr>
          <a:xfrm>
            <a:off x="0" y="0"/>
            <a:ext cx="9144000" cy="369332"/>
          </a:xfrm>
          <a:prstGeom prst="rect">
            <a:avLst/>
          </a:prstGeom>
          <a:solidFill>
            <a:schemeClr val="bg1"/>
          </a:solid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Khonoma Green Village- Asia’s first green village in Nagaland</a:t>
            </a:r>
          </a:p>
        </p:txBody>
      </p:sp>
      <p:sp>
        <p:nvSpPr>
          <p:cNvPr id="7" name="TextBox 6"/>
          <p:cNvSpPr txBox="1"/>
          <p:nvPr/>
        </p:nvSpPr>
        <p:spPr>
          <a:xfrm>
            <a:off x="3347864" y="482188"/>
            <a:ext cx="5796136" cy="923330"/>
          </a:xfrm>
          <a:prstGeom prst="rect">
            <a:avLst/>
          </a:prstGeom>
          <a:noFill/>
        </p:spPr>
        <p:txBody>
          <a:bodyPr wrap="square" rtlCol="0">
            <a:spAutoFit/>
          </a:bodyPr>
          <a:lstStyle/>
          <a:p>
            <a:r>
              <a:rPr lang="en-US" b="1" dirty="0">
                <a:solidFill>
                  <a:schemeClr val="bg1"/>
                </a:solidFill>
                <a:latin typeface="Forte" panose="03060902040502070203" pitchFamily="66" charset="0"/>
                <a:cs typeface="Times New Roman" pitchFamily="18" charset="0"/>
              </a:rPr>
              <a:t>The village by a resolution has prohibited all hunting,logging,bio-prospecting and even collection of wild vegetables</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273844"/>
            <a:ext cx="7929586" cy="726270"/>
          </a:xfrm>
        </p:spPr>
        <p:txBody>
          <a:bodyPr>
            <a:normAutofit fontScale="90000"/>
          </a:bodyPr>
          <a:lstStyle/>
          <a:p>
            <a:r>
              <a:rPr lang="en-IN" sz="3600" b="1" dirty="0" smtClean="0"/>
              <a:t>Good Governance initiatives at </a:t>
            </a:r>
            <a:r>
              <a:rPr lang="en-IN" sz="3600" b="1" dirty="0" err="1" smtClean="0"/>
              <a:t>Zapami</a:t>
            </a:r>
            <a:r>
              <a:rPr lang="en-IN" sz="3600" b="1" dirty="0" smtClean="0"/>
              <a:t> Village</a:t>
            </a:r>
            <a:endParaRPr lang="en-US" dirty="0"/>
          </a:p>
        </p:txBody>
      </p:sp>
      <p:sp>
        <p:nvSpPr>
          <p:cNvPr id="3" name="Content Placeholder 2"/>
          <p:cNvSpPr>
            <a:spLocks noGrp="1"/>
          </p:cNvSpPr>
          <p:nvPr>
            <p:ph idx="1"/>
          </p:nvPr>
        </p:nvSpPr>
        <p:spPr>
          <a:xfrm>
            <a:off x="628650" y="1071552"/>
            <a:ext cx="8372506" cy="4000528"/>
          </a:xfrm>
        </p:spPr>
        <p:txBody>
          <a:bodyPr>
            <a:normAutofit fontScale="70000" lnSpcReduction="20000"/>
          </a:bodyPr>
          <a:lstStyle/>
          <a:p>
            <a:pPr>
              <a:buFont typeface="Wingdings" pitchFamily="2" charset="2"/>
              <a:buChar char="Ø"/>
            </a:pPr>
            <a:r>
              <a:rPr lang="en-US" sz="2400" dirty="0" smtClean="0">
                <a:cs typeface="Times New Roman" pitchFamily="18" charset="0"/>
              </a:rPr>
              <a:t>One of the best practices established at </a:t>
            </a:r>
            <a:r>
              <a:rPr lang="en-US" sz="2400" dirty="0" err="1" smtClean="0">
                <a:cs typeface="Times New Roman" pitchFamily="18" charset="0"/>
              </a:rPr>
              <a:t>Zapami</a:t>
            </a:r>
            <a:r>
              <a:rPr lang="en-US" sz="2400" dirty="0" smtClean="0">
                <a:cs typeface="Times New Roman" pitchFamily="18" charset="0"/>
              </a:rPr>
              <a:t> village is the Heritage </a:t>
            </a:r>
            <a:r>
              <a:rPr lang="en-US" sz="2400" dirty="0" err="1" smtClean="0">
                <a:cs typeface="Times New Roman" pitchFamily="18" charset="0"/>
              </a:rPr>
              <a:t>Musuem</a:t>
            </a:r>
            <a:r>
              <a:rPr lang="en-US" sz="2400" dirty="0" smtClean="0">
                <a:cs typeface="Times New Roman" pitchFamily="18" charset="0"/>
              </a:rPr>
              <a:t>, the museum was created with an aim and a motive of preserving the rich and unique cultural heritage, and the idea of collecting antiques from individual houses and </a:t>
            </a:r>
            <a:r>
              <a:rPr lang="en-US" sz="2400" dirty="0" err="1" smtClean="0">
                <a:cs typeface="Times New Roman" pitchFamily="18" charset="0"/>
              </a:rPr>
              <a:t>deposting</a:t>
            </a:r>
            <a:r>
              <a:rPr lang="en-US" sz="2400" dirty="0" smtClean="0">
                <a:cs typeface="Times New Roman" pitchFamily="18" charset="0"/>
              </a:rPr>
              <a:t> it in a museum for preservation, documentation and exhibition. The museum is now serving as tourist attraction, whilst generating revenues for the village. </a:t>
            </a:r>
          </a:p>
          <a:p>
            <a:pPr>
              <a:buFont typeface="Wingdings" pitchFamily="2" charset="2"/>
              <a:buChar char="Ø"/>
            </a:pPr>
            <a:r>
              <a:rPr lang="en-US" sz="2400" b="1" dirty="0" smtClean="0">
                <a:cs typeface="Times New Roman" pitchFamily="18" charset="0"/>
              </a:rPr>
              <a:t>Some of the other Good Governance Initiatives are :- </a:t>
            </a:r>
          </a:p>
          <a:p>
            <a:pPr>
              <a:buNone/>
            </a:pPr>
            <a:r>
              <a:rPr lang="en-US" sz="2400" dirty="0" smtClean="0">
                <a:cs typeface="Times New Roman" pitchFamily="18" charset="0"/>
              </a:rPr>
              <a:t>1. One family, one project is to be </a:t>
            </a:r>
            <a:r>
              <a:rPr lang="en-US" sz="2400" dirty="0" err="1" smtClean="0">
                <a:cs typeface="Times New Roman" pitchFamily="18" charset="0"/>
              </a:rPr>
              <a:t>emphasised</a:t>
            </a:r>
            <a:r>
              <a:rPr lang="en-US" sz="2400" dirty="0" smtClean="0">
                <a:cs typeface="Times New Roman" pitchFamily="18" charset="0"/>
              </a:rPr>
              <a:t> during the year 2022. </a:t>
            </a:r>
          </a:p>
          <a:p>
            <a:pPr>
              <a:buNone/>
            </a:pPr>
            <a:r>
              <a:rPr lang="en-US" sz="2400" dirty="0" smtClean="0">
                <a:cs typeface="Times New Roman" pitchFamily="18" charset="0"/>
              </a:rPr>
              <a:t>2. Since 2010, village sanitation day is observed on 16 March in commemoration of </a:t>
            </a:r>
            <a:r>
              <a:rPr lang="en-US" sz="2400" dirty="0" err="1" smtClean="0">
                <a:cs typeface="Times New Roman" pitchFamily="18" charset="0"/>
              </a:rPr>
              <a:t>Nirmal</a:t>
            </a:r>
            <a:r>
              <a:rPr lang="en-US" sz="2400" dirty="0" smtClean="0">
                <a:cs typeface="Times New Roman" pitchFamily="18" charset="0"/>
              </a:rPr>
              <a:t> Gram </a:t>
            </a:r>
            <a:r>
              <a:rPr lang="en-US" sz="2400" dirty="0" err="1" smtClean="0">
                <a:cs typeface="Times New Roman" pitchFamily="18" charset="0"/>
              </a:rPr>
              <a:t>Puraskar</a:t>
            </a:r>
            <a:r>
              <a:rPr lang="en-US" sz="2400" dirty="0" smtClean="0">
                <a:cs typeface="Times New Roman" pitchFamily="18" charset="0"/>
              </a:rPr>
              <a:t> award. </a:t>
            </a:r>
          </a:p>
          <a:p>
            <a:pPr>
              <a:buNone/>
            </a:pPr>
            <a:r>
              <a:rPr lang="en-US" sz="2400" dirty="0" smtClean="0">
                <a:cs typeface="Times New Roman" pitchFamily="18" charset="0"/>
              </a:rPr>
              <a:t>3. Summer Schools : During summer, students from the urban sectors will be encouraged to come and learn the traditional agricultural practices. </a:t>
            </a:r>
          </a:p>
          <a:p>
            <a:pPr>
              <a:buNone/>
            </a:pPr>
            <a:r>
              <a:rPr lang="en-US" sz="2400" dirty="0" smtClean="0">
                <a:cs typeface="Times New Roman" pitchFamily="18" charset="0"/>
              </a:rPr>
              <a:t>4. Winter Schools : During winter, Village elders shall impart knowledge and skills on village history, traditional practices, folklores, folktales, folksongs, folkdance, traditional dance. </a:t>
            </a:r>
          </a:p>
          <a:p>
            <a:pPr>
              <a:buNone/>
            </a:pPr>
            <a:r>
              <a:rPr lang="en-US" sz="2400" dirty="0" smtClean="0">
                <a:cs typeface="Times New Roman" pitchFamily="18" charset="0"/>
              </a:rPr>
              <a:t>5. The VC and the VDB proposes to construct traditional houses for visitors and tourist to come and experience the </a:t>
            </a:r>
            <a:r>
              <a:rPr lang="en-US" sz="2400" dirty="0" err="1" smtClean="0">
                <a:cs typeface="Times New Roman" pitchFamily="18" charset="0"/>
              </a:rPr>
              <a:t>Zapami</a:t>
            </a:r>
            <a:r>
              <a:rPr lang="en-US" sz="2400" dirty="0" smtClean="0">
                <a:cs typeface="Times New Roman" pitchFamily="18" charset="0"/>
              </a:rPr>
              <a:t> traditional village life. </a:t>
            </a:r>
          </a:p>
          <a:p>
            <a:pPr>
              <a:buNone/>
            </a:pPr>
            <a:r>
              <a:rPr lang="en-US" sz="2400" dirty="0" smtClean="0">
                <a:cs typeface="Times New Roman" pitchFamily="18" charset="0"/>
              </a:rPr>
              <a:t>6. Plastic free organic traditional market, selling only the products of the village.</a:t>
            </a:r>
          </a:p>
          <a:p>
            <a:endParaRPr lang="en-US" dirty="0"/>
          </a:p>
        </p:txBody>
      </p:sp>
      <p:sp>
        <p:nvSpPr>
          <p:cNvPr id="4" name="Rectangle 6"/>
          <p:cNvSpPr txBox="1">
            <a:spLocks noChangeArrowheads="1"/>
          </p:cNvSpPr>
          <p:nvPr/>
        </p:nvSpPr>
        <p:spPr>
          <a:xfrm>
            <a:off x="1357290" y="0"/>
            <a:ext cx="7786710" cy="819149"/>
          </a:xfrm>
          <a:prstGeom prst="rect">
            <a:avLst/>
          </a:prstGeom>
          <a:solidFill>
            <a:srgbClr val="00B0F0"/>
          </a:solidFill>
        </p:spPr>
        <p:txBody>
          <a:bodyPr vert="horz" lIns="91440" tIns="45720" rIns="91440" bIns="45720" rtlCol="0" anchor="ctr">
            <a:noAutofit/>
          </a:bodyPr>
          <a:lstStyle/>
          <a:p>
            <a:pPr lvl="0" defTabSz="685800">
              <a:lnSpc>
                <a:spcPct val="90000"/>
              </a:lnSpc>
              <a:spcBef>
                <a:spcPct val="0"/>
              </a:spcBef>
            </a:pPr>
            <a:r>
              <a:rPr kumimoji="0" lang="en-IN" sz="2400" b="1" i="0" u="none" strike="noStrike" kern="1200" cap="none" spc="0" normalizeH="0" baseline="0" noProof="0" dirty="0" smtClean="0">
                <a:ln>
                  <a:noFill/>
                </a:ln>
                <a:solidFill>
                  <a:schemeClr val="bg1"/>
                </a:solidFill>
                <a:effectLst/>
                <a:uLnTx/>
                <a:uFillTx/>
                <a:latin typeface="Century Gothic" panose="020B0502020202020204" pitchFamily="34" charset="0"/>
                <a:ea typeface="+mj-ea"/>
                <a:cs typeface="+mj-cs"/>
              </a:rPr>
              <a:t> </a:t>
            </a:r>
          </a:p>
          <a:p>
            <a:pPr lvl="0" defTabSz="685800">
              <a:lnSpc>
                <a:spcPct val="90000"/>
              </a:lnSpc>
              <a:spcBef>
                <a:spcPct val="0"/>
              </a:spcBef>
            </a:pPr>
            <a:r>
              <a:rPr kumimoji="0" lang="en-IN" sz="2200" b="1" i="0" u="none" strike="noStrike" kern="1200" cap="none" spc="0" normalizeH="0" baseline="0" noProof="0" dirty="0" smtClean="0">
                <a:ln>
                  <a:noFill/>
                </a:ln>
                <a:solidFill>
                  <a:schemeClr val="bg1"/>
                </a:solidFill>
                <a:effectLst/>
                <a:uLnTx/>
                <a:uFillTx/>
                <a:latin typeface="Century Gothic" panose="020B0502020202020204" pitchFamily="34" charset="0"/>
                <a:ea typeface="+mj-ea"/>
                <a:cs typeface="+mj-cs"/>
              </a:rPr>
              <a:t>Best Practice</a:t>
            </a:r>
            <a:r>
              <a:rPr lang="en-IN" sz="2200" b="1" baseline="0" dirty="0" smtClean="0">
                <a:solidFill>
                  <a:schemeClr val="bg1"/>
                </a:solidFill>
                <a:latin typeface="Century Gothic" panose="020B0502020202020204" pitchFamily="34" charset="0"/>
                <a:ea typeface="+mj-ea"/>
                <a:cs typeface="+mj-cs"/>
              </a:rPr>
              <a:t>s</a:t>
            </a:r>
            <a:r>
              <a:rPr lang="en-IN" sz="2200" b="1" dirty="0" smtClean="0">
                <a:solidFill>
                  <a:schemeClr val="bg1"/>
                </a:solidFill>
                <a:latin typeface="Century Gothic" panose="020B0502020202020204" pitchFamily="34" charset="0"/>
                <a:ea typeface="+mj-ea"/>
                <a:cs typeface="+mj-cs"/>
              </a:rPr>
              <a:t> </a:t>
            </a:r>
            <a:r>
              <a:rPr kumimoji="0" lang="en-IN" sz="2200" b="1" i="0" u="none" strike="noStrike" kern="1200" cap="none" spc="0" normalizeH="0" baseline="0" noProof="0" dirty="0" smtClean="0">
                <a:ln>
                  <a:noFill/>
                </a:ln>
                <a:solidFill>
                  <a:schemeClr val="bg1"/>
                </a:solidFill>
                <a:effectLst/>
                <a:uLnTx/>
                <a:uFillTx/>
                <a:latin typeface="Century Gothic" panose="020B0502020202020204" pitchFamily="34" charset="0"/>
                <a:ea typeface="+mj-ea"/>
                <a:cs typeface="+mj-cs"/>
              </a:rPr>
              <a:t>: </a:t>
            </a:r>
            <a:r>
              <a:rPr lang="en-IN" sz="2200" b="1" dirty="0" smtClean="0">
                <a:solidFill>
                  <a:schemeClr val="bg1"/>
                </a:solidFill>
              </a:rPr>
              <a:t>Good Governance initiatives at </a:t>
            </a:r>
            <a:r>
              <a:rPr lang="en-IN" sz="2200" b="1" dirty="0" err="1" smtClean="0">
                <a:solidFill>
                  <a:schemeClr val="bg1"/>
                </a:solidFill>
              </a:rPr>
              <a:t>Zapami</a:t>
            </a:r>
            <a:r>
              <a:rPr lang="en-IN" sz="2200" b="1" dirty="0" smtClean="0">
                <a:solidFill>
                  <a:schemeClr val="bg1"/>
                </a:solidFill>
              </a:rPr>
              <a:t> Village</a:t>
            </a:r>
            <a:r>
              <a:rPr kumimoji="0" lang="en-IN" sz="2400" b="0" i="0" u="none" strike="noStrike" kern="1200" cap="none" spc="0" normalizeH="0" baseline="0" noProof="0" dirty="0" smtClean="0">
                <a:ln>
                  <a:noFill/>
                </a:ln>
                <a:solidFill>
                  <a:schemeClr val="tx1"/>
                </a:solidFill>
                <a:effectLst/>
                <a:uLnTx/>
                <a:uFillTx/>
                <a:latin typeface="+mj-lt"/>
                <a:ea typeface="+mj-ea"/>
                <a:cs typeface="+mj-cs"/>
              </a:rPr>
              <a:t/>
            </a:r>
            <a:br>
              <a:rPr kumimoji="0" lang="en-IN" sz="2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2400" b="1" i="0" u="none" strike="noStrike" kern="1200" cap="none" spc="0" normalizeH="0" baseline="0" noProof="0" dirty="0">
              <a:ln>
                <a:noFill/>
              </a:ln>
              <a:solidFill>
                <a:schemeClr val="bg1"/>
              </a:solidFill>
              <a:effectLst/>
              <a:uLnTx/>
              <a:uFillTx/>
              <a:latin typeface="Century Gothic" panose="020B0502020202020204" pitchFamily="34" charset="0"/>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4" descr="icons-final_red.png"/>
          <p:cNvPicPr>
            <a:picLocks noGrp="1" noChangeAspect="1"/>
          </p:cNvPicPr>
          <p:nvPr>
            <p:ph idx="1"/>
          </p:nvPr>
        </p:nvPicPr>
        <p:blipFill>
          <a:blip r:embed="rId2" cstate="print"/>
          <a:stretch>
            <a:fillRect/>
          </a:stretch>
        </p:blipFill>
        <p:spPr>
          <a:xfrm>
            <a:off x="0" y="-19050"/>
            <a:ext cx="9072352" cy="4114800"/>
          </a:xfrm>
        </p:spPr>
      </p:pic>
      <p:sp>
        <p:nvSpPr>
          <p:cNvPr id="9" name="Rectangle 8"/>
          <p:cNvSpPr/>
          <p:nvPr/>
        </p:nvSpPr>
        <p:spPr>
          <a:xfrm>
            <a:off x="2979640" y="4095751"/>
            <a:ext cx="3260828" cy="830997"/>
          </a:xfrm>
          <a:prstGeom prst="rect">
            <a:avLst/>
          </a:prstGeom>
          <a:noFill/>
        </p:spPr>
        <p:txBody>
          <a:bodyPr wrap="none" lIns="91438" tIns="45719" rIns="91438" bIns="45719">
            <a:spAutoFit/>
          </a:bodyPr>
          <a:lstStyle/>
          <a:p>
            <a:pPr algn="ctr"/>
            <a:r>
              <a:rPr lang="en-US"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Gothic" panose="020B0502020202020204" pitchFamily="34" charset="0"/>
              </a:rPr>
              <a:t>Thank You</a:t>
            </a:r>
          </a:p>
        </p:txBody>
      </p:sp>
    </p:spTree>
    <p:extLst>
      <p:ext uri="{BB962C8B-B14F-4D97-AF65-F5344CB8AC3E}">
        <p14:creationId xmlns:p14="http://schemas.microsoft.com/office/powerpoint/2010/main" val="47054981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8768167-6ED7-4C11-825A-9FE7F6D8AEB8}"/>
              </a:ext>
            </a:extLst>
          </p:cNvPr>
          <p:cNvSpPr>
            <a:spLocks noGrp="1"/>
          </p:cNvSpPr>
          <p:nvPr>
            <p:ph idx="1"/>
          </p:nvPr>
        </p:nvSpPr>
        <p:spPr>
          <a:xfrm>
            <a:off x="611560" y="1142990"/>
            <a:ext cx="8389596" cy="3793789"/>
          </a:xfrm>
        </p:spPr>
        <p:txBody>
          <a:bodyPr>
            <a:normAutofit/>
          </a:bodyPr>
          <a:lstStyle/>
          <a:p>
            <a:pPr marL="457200" indent="-457200">
              <a:buFont typeface="+mj-lt"/>
              <a:buAutoNum type="arabicPeriod"/>
            </a:pPr>
            <a:r>
              <a:rPr lang="en-US" sz="2400" dirty="0"/>
              <a:t>Institutional </a:t>
            </a:r>
            <a:r>
              <a:rPr lang="en-US" sz="2400" dirty="0" smtClean="0"/>
              <a:t>mechanism for implementation of SDGs</a:t>
            </a:r>
            <a:endParaRPr lang="en-US" sz="2400" dirty="0"/>
          </a:p>
          <a:p>
            <a:pPr marL="457200" indent="-457200">
              <a:buFont typeface="+mj-lt"/>
              <a:buAutoNum type="arabicPeriod"/>
            </a:pPr>
            <a:r>
              <a:rPr lang="en-IN" sz="2400" dirty="0" smtClean="0"/>
              <a:t>Progress so far of SDG localisation</a:t>
            </a:r>
            <a:endParaRPr lang="en-US" sz="2400" dirty="0"/>
          </a:p>
          <a:p>
            <a:pPr marL="457200" indent="-457200">
              <a:buFont typeface="+mj-lt"/>
              <a:buAutoNum type="arabicPeriod"/>
            </a:pPr>
            <a:r>
              <a:rPr lang="en-US" sz="2400" dirty="0" smtClean="0"/>
              <a:t>SDG monitoring mechanism </a:t>
            </a:r>
            <a:r>
              <a:rPr lang="en-US" sz="2400" dirty="0"/>
              <a:t>and </a:t>
            </a:r>
            <a:r>
              <a:rPr lang="en-US" sz="2400" dirty="0" smtClean="0"/>
              <a:t>dashboard</a:t>
            </a:r>
            <a:endParaRPr lang="en-US" sz="2400" dirty="0"/>
          </a:p>
          <a:p>
            <a:pPr marL="457200" indent="-457200">
              <a:buFont typeface="+mj-lt"/>
              <a:buAutoNum type="arabicPeriod"/>
            </a:pPr>
            <a:r>
              <a:rPr lang="en-IN" sz="2400" dirty="0" smtClean="0"/>
              <a:t>Way Forward</a:t>
            </a:r>
          </a:p>
          <a:p>
            <a:pPr marL="457200" indent="-457200">
              <a:buFont typeface="+mj-lt"/>
              <a:buAutoNum type="arabicPeriod"/>
            </a:pPr>
            <a:r>
              <a:rPr lang="en-IN" sz="2400" dirty="0" smtClean="0"/>
              <a:t>Best </a:t>
            </a:r>
            <a:r>
              <a:rPr lang="en-IN" sz="2400" dirty="0" smtClean="0"/>
              <a:t>Practices</a:t>
            </a:r>
          </a:p>
          <a:p>
            <a:pPr marL="457200" indent="-457200">
              <a:buFont typeface="+mj-lt"/>
              <a:buAutoNum type="arabicPeriod"/>
            </a:pPr>
            <a:r>
              <a:rPr lang="en-IN" sz="2400" dirty="0" smtClean="0"/>
              <a:t>Challenges</a:t>
            </a:r>
            <a:endParaRPr lang="en-US" sz="2400" dirty="0"/>
          </a:p>
        </p:txBody>
      </p:sp>
      <p:sp>
        <p:nvSpPr>
          <p:cNvPr id="6" name="Rectangle 5">
            <a:extLst>
              <a:ext uri="{FF2B5EF4-FFF2-40B4-BE49-F238E27FC236}">
                <a16:creationId xmlns="" xmlns:a16="http://schemas.microsoft.com/office/drawing/2014/main" id="{B2DC49E1-E36A-4B01-AAB0-FA4B2C157E7F}"/>
              </a:ext>
            </a:extLst>
          </p:cNvPr>
          <p:cNvSpPr/>
          <p:nvPr/>
        </p:nvSpPr>
        <p:spPr>
          <a:xfrm>
            <a:off x="1371600" y="0"/>
            <a:ext cx="7772400" cy="6667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089">
              <a:lnSpc>
                <a:spcPct val="90000"/>
              </a:lnSpc>
              <a:spcBef>
                <a:spcPct val="0"/>
              </a:spcBef>
            </a:pPr>
            <a:r>
              <a:rPr lang="en-IN" sz="2400" b="1" dirty="0">
                <a:solidFill>
                  <a:schemeClr val="bg1"/>
                </a:solidFill>
                <a:latin typeface="Century Gothic" panose="020B0502020202020204" pitchFamily="34" charset="0"/>
                <a:ea typeface="+mj-ea"/>
                <a:cs typeface="+mj-cs"/>
              </a:rPr>
              <a:t>Contents</a:t>
            </a:r>
            <a:endParaRPr lang="en-US" sz="2400" b="1" dirty="0">
              <a:solidFill>
                <a:schemeClr val="bg1"/>
              </a:solidFill>
              <a:latin typeface="Century Gothic" panose="020B0502020202020204" pitchFamily="34" charset="0"/>
              <a:ea typeface="+mj-ea"/>
              <a:cs typeface="+mj-cs"/>
            </a:endParaRPr>
          </a:p>
        </p:txBody>
      </p:sp>
    </p:spTree>
    <p:extLst>
      <p:ext uri="{BB962C8B-B14F-4D97-AF65-F5344CB8AC3E}">
        <p14:creationId xmlns:p14="http://schemas.microsoft.com/office/powerpoint/2010/main" val="4121187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371600" y="0"/>
            <a:ext cx="7772400" cy="6667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089">
              <a:lnSpc>
                <a:spcPct val="90000"/>
              </a:lnSpc>
              <a:spcBef>
                <a:spcPct val="0"/>
              </a:spcBef>
            </a:pPr>
            <a:r>
              <a:rPr lang="en-US" sz="2400" b="1" dirty="0">
                <a:solidFill>
                  <a:schemeClr val="bg1"/>
                </a:solidFill>
                <a:latin typeface="Century Gothic" pitchFamily="34" charset="0"/>
                <a:ea typeface="+mj-ea"/>
                <a:cs typeface="+mj-cs"/>
              </a:rPr>
              <a:t>1.</a:t>
            </a:r>
            <a:r>
              <a:rPr lang="en-US" sz="2400" b="1" dirty="0">
                <a:latin typeface="Century Gothic" pitchFamily="34" charset="0"/>
              </a:rPr>
              <a:t> Institutional mechanism</a:t>
            </a:r>
            <a:endParaRPr lang="en-US" sz="2400" b="1" dirty="0">
              <a:solidFill>
                <a:schemeClr val="bg1"/>
              </a:solidFill>
              <a:latin typeface="Century Gothic" panose="020B0502020202020204" pitchFamily="34" charset="0"/>
              <a:ea typeface="+mj-ea"/>
              <a:cs typeface="+mj-cs"/>
            </a:endParaRPr>
          </a:p>
        </p:txBody>
      </p:sp>
      <p:sp>
        <p:nvSpPr>
          <p:cNvPr id="2" name="Rectangle 1"/>
          <p:cNvSpPr/>
          <p:nvPr/>
        </p:nvSpPr>
        <p:spPr>
          <a:xfrm>
            <a:off x="888156" y="928676"/>
            <a:ext cx="8064896" cy="4570482"/>
          </a:xfrm>
          <a:prstGeom prst="rect">
            <a:avLst/>
          </a:prstGeom>
        </p:spPr>
        <p:txBody>
          <a:bodyPr wrap="square">
            <a:spAutoFit/>
          </a:bodyPr>
          <a:lstStyle/>
          <a:p>
            <a:pPr marL="285750" indent="-285750" algn="just" fontAlgn="base">
              <a:buFont typeface="Wingdings" pitchFamily="2" charset="2"/>
              <a:buChar char="Ø"/>
            </a:pPr>
            <a:r>
              <a:rPr lang="en-US" sz="1900" dirty="0" smtClean="0">
                <a:cs typeface="Calibri" panose="020F0502020204030204" pitchFamily="34" charset="0"/>
              </a:rPr>
              <a:t>With technical support from United Nations Development </a:t>
            </a:r>
            <a:r>
              <a:rPr lang="en-US" sz="1900" dirty="0" err="1" smtClean="0">
                <a:cs typeface="Calibri" panose="020F0502020204030204" pitchFamily="34" charset="0"/>
              </a:rPr>
              <a:t>Programme</a:t>
            </a:r>
            <a:r>
              <a:rPr lang="en-US" sz="1900" dirty="0" smtClean="0">
                <a:cs typeface="Calibri" panose="020F0502020204030204" pitchFamily="34" charset="0"/>
              </a:rPr>
              <a:t> (UNDP), the </a:t>
            </a:r>
            <a:r>
              <a:rPr lang="en-US" sz="1900" b="1" dirty="0" smtClean="0">
                <a:cs typeface="Calibri" panose="020F0502020204030204" pitchFamily="34" charset="0"/>
              </a:rPr>
              <a:t>SDG Coordination Centre (SDGCC) </a:t>
            </a:r>
            <a:r>
              <a:rPr lang="en-US" sz="1900" dirty="0" smtClean="0">
                <a:cs typeface="Calibri" panose="020F0502020204030204" pitchFamily="34" charset="0"/>
              </a:rPr>
              <a:t>in the Planning &amp; Coordination Department was established in September 2019 with a mandate to act as a dedicated centre for SDG knowledge dissemination, monitoring, policy strengthening, and as an accelerator of SDG implementation across the state.</a:t>
            </a:r>
            <a:endParaRPr lang="en-IN" sz="1900" dirty="0" smtClean="0">
              <a:cs typeface="Calibri" panose="020F0502020204030204" pitchFamily="34" charset="0"/>
            </a:endParaRPr>
          </a:p>
          <a:p>
            <a:pPr marL="285750" lvl="0" indent="-285750" algn="just" fontAlgn="base">
              <a:buFont typeface="Wingdings" pitchFamily="2" charset="2"/>
              <a:buChar char="Ø"/>
            </a:pPr>
            <a:r>
              <a:rPr lang="en-US" sz="1900" dirty="0" err="1" smtClean="0"/>
              <a:t>Consituted</a:t>
            </a:r>
            <a:r>
              <a:rPr lang="en-US" sz="1900" dirty="0" smtClean="0"/>
              <a:t> </a:t>
            </a:r>
            <a:r>
              <a:rPr lang="en-US" sz="1900" b="1" dirty="0"/>
              <a:t>High-Level Steering Committee </a:t>
            </a:r>
            <a:r>
              <a:rPr lang="en-US" sz="1900" dirty="0"/>
              <a:t>headed by Chief Secretary on October 16, 2019 for guidance, monitoring, policy review and course </a:t>
            </a:r>
            <a:r>
              <a:rPr lang="en-US" sz="1900" dirty="0" smtClean="0"/>
              <a:t>corrections.</a:t>
            </a:r>
            <a:endParaRPr lang="en-IN" sz="1900" dirty="0" smtClean="0"/>
          </a:p>
          <a:p>
            <a:pPr marL="285750" lvl="0" indent="-285750" algn="just" fontAlgn="base">
              <a:buFont typeface="Wingdings" pitchFamily="2" charset="2"/>
              <a:buChar char="Ø"/>
            </a:pPr>
            <a:r>
              <a:rPr lang="en-US" sz="1900" b="1" dirty="0" smtClean="0"/>
              <a:t>Departmental </a:t>
            </a:r>
            <a:r>
              <a:rPr lang="en-US" sz="1900" b="1" dirty="0"/>
              <a:t>SDG Cells </a:t>
            </a:r>
            <a:r>
              <a:rPr lang="en-US" sz="1900" dirty="0"/>
              <a:t>in all relevant departments have been created with Nodal officers</a:t>
            </a:r>
            <a:r>
              <a:rPr lang="en-US" sz="1900" dirty="0" smtClean="0"/>
              <a:t>.</a:t>
            </a:r>
            <a:endParaRPr lang="en-IN" sz="1900" dirty="0" smtClean="0"/>
          </a:p>
          <a:p>
            <a:pPr marL="285750" lvl="0" indent="-285750" algn="just" fontAlgn="base">
              <a:buFont typeface="Wingdings" pitchFamily="2" charset="2"/>
              <a:buChar char="Ø"/>
            </a:pPr>
            <a:r>
              <a:rPr lang="en-US" sz="1900" dirty="0" smtClean="0"/>
              <a:t> </a:t>
            </a:r>
            <a:r>
              <a:rPr lang="en-US" sz="1900" b="1" dirty="0" smtClean="0"/>
              <a:t>District SDG </a:t>
            </a:r>
            <a:r>
              <a:rPr lang="en-US" sz="1900" b="1" dirty="0"/>
              <a:t>Committee </a:t>
            </a:r>
            <a:r>
              <a:rPr lang="en-US" sz="1900" dirty="0"/>
              <a:t>constituted at all Districts under the chairmanship of Deputy </a:t>
            </a:r>
            <a:r>
              <a:rPr lang="en-US" sz="1900" dirty="0" smtClean="0"/>
              <a:t>Commissioner.</a:t>
            </a:r>
          </a:p>
          <a:p>
            <a:pPr marL="285750" lvl="0" indent="-285750" algn="just" fontAlgn="base">
              <a:buFont typeface="Arial" pitchFamily="34" charset="0"/>
              <a:buChar char="•"/>
            </a:pPr>
            <a:endParaRPr lang="en-IN" sz="2400" dirty="0"/>
          </a:p>
          <a:p>
            <a:pPr fontAlgn="base"/>
            <a:r>
              <a:rPr lang="en-IN" sz="2000" dirty="0"/>
              <a:t> </a:t>
            </a:r>
          </a:p>
        </p:txBody>
      </p:sp>
    </p:spTree>
    <p:extLst>
      <p:ext uri="{BB962C8B-B14F-4D97-AF65-F5344CB8AC3E}">
        <p14:creationId xmlns:p14="http://schemas.microsoft.com/office/powerpoint/2010/main" val="410418651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19150"/>
            <a:ext cx="8001000" cy="5940088"/>
          </a:xfrm>
          <a:prstGeom prst="rect">
            <a:avLst/>
          </a:prstGeom>
        </p:spPr>
        <p:txBody>
          <a:bodyPr wrap="square">
            <a:spAutoFit/>
          </a:bodyPr>
          <a:lstStyle/>
          <a:p>
            <a:pPr algn="just">
              <a:buFont typeface="Wingdings" pitchFamily="2" charset="2"/>
              <a:buChar char="Ø"/>
            </a:pPr>
            <a:r>
              <a:rPr lang="en-US" dirty="0"/>
              <a:t>Released </a:t>
            </a:r>
            <a:r>
              <a:rPr lang="en-US" b="1" dirty="0"/>
              <a:t>SDG 2030 Vision Plan </a:t>
            </a:r>
            <a:r>
              <a:rPr lang="en-US" dirty="0"/>
              <a:t>for </a:t>
            </a:r>
            <a:r>
              <a:rPr lang="en-US" dirty="0" smtClean="0"/>
              <a:t>Nagaland</a:t>
            </a:r>
            <a:endParaRPr lang="en-US" dirty="0"/>
          </a:p>
          <a:p>
            <a:pPr marL="285750" lvl="0" indent="-285750" algn="just">
              <a:buFont typeface="Wingdings" panose="05000000000000000000" pitchFamily="2" charset="2"/>
              <a:buChar char="§"/>
            </a:pPr>
            <a:r>
              <a:rPr lang="en-US" dirty="0"/>
              <a:t>SDG 2030 Vision Plan outlines current interventions, challenges associated with ongoing programmes,proposed strategies to achieve the SDG Vision 2030 and priority indicators with target </a:t>
            </a:r>
            <a:r>
              <a:rPr lang="en-US" dirty="0" smtClean="0"/>
              <a:t>values. It has been prepared through a participatory approach to create a holistic pathway for inclusive development of Nagaland</a:t>
            </a:r>
          </a:p>
          <a:p>
            <a:pPr marL="285750" lvl="0" indent="-285750" algn="just"/>
            <a:endParaRPr lang="en-US" dirty="0"/>
          </a:p>
          <a:p>
            <a:pPr algn="just">
              <a:buFont typeface="Wingdings" pitchFamily="2" charset="2"/>
              <a:buChar char="Ø"/>
            </a:pPr>
            <a:r>
              <a:rPr lang="en-IN" b="1" dirty="0"/>
              <a:t>Capacity building for taking </a:t>
            </a:r>
            <a:r>
              <a:rPr lang="en-IN" b="1" dirty="0" smtClean="0"/>
              <a:t>forward, localising the  SDGs and quality data </a:t>
            </a:r>
            <a:r>
              <a:rPr lang="en-IN" b="1" dirty="0" err="1" smtClean="0"/>
              <a:t>updation</a:t>
            </a:r>
            <a:r>
              <a:rPr lang="en-IN" b="1" dirty="0" smtClean="0"/>
              <a:t>:</a:t>
            </a:r>
            <a:endParaRPr lang="en-US" b="1" dirty="0"/>
          </a:p>
          <a:p>
            <a:pPr lvl="0" algn="just">
              <a:buFont typeface="Wingdings" pitchFamily="2" charset="2"/>
              <a:buChar char="§"/>
            </a:pPr>
            <a:r>
              <a:rPr lang="en-US" dirty="0"/>
              <a:t>  </a:t>
            </a:r>
            <a:r>
              <a:rPr lang="en-US" dirty="0" smtClean="0"/>
              <a:t>State-level capacity building workshops and consultations held</a:t>
            </a:r>
            <a:endParaRPr lang="en-IN" dirty="0" smtClean="0"/>
          </a:p>
          <a:p>
            <a:pPr algn="just">
              <a:buFont typeface="Wingdings" pitchFamily="2" charset="2"/>
              <a:buChar char="§"/>
            </a:pPr>
            <a:r>
              <a:rPr lang="en-US" dirty="0" smtClean="0"/>
              <a:t>District-level </a:t>
            </a:r>
            <a:r>
              <a:rPr lang="en-US" dirty="0"/>
              <a:t>workshops held in 2020 and 2021 across all 12 districts of </a:t>
            </a:r>
            <a:r>
              <a:rPr lang="en-US" dirty="0" smtClean="0"/>
              <a:t>Nagaland</a:t>
            </a:r>
            <a:endParaRPr lang="en-US" dirty="0"/>
          </a:p>
          <a:p>
            <a:pPr algn="just"/>
            <a:endParaRPr lang="en-US" dirty="0"/>
          </a:p>
          <a:p>
            <a:pPr marL="285750" indent="-285750" algn="just">
              <a:buFont typeface="Wingdings" panose="05000000000000000000" pitchFamily="2" charset="2"/>
              <a:buChar char="Ø"/>
            </a:pPr>
            <a:r>
              <a:rPr lang="en-US" b="1" dirty="0"/>
              <a:t>State and District Indicator </a:t>
            </a:r>
            <a:r>
              <a:rPr lang="en-US" b="1" dirty="0" smtClean="0"/>
              <a:t>Framework</a:t>
            </a:r>
            <a:endParaRPr lang="en-US" dirty="0"/>
          </a:p>
          <a:p>
            <a:pPr marL="285750" indent="-285750" algn="just">
              <a:buFont typeface="Wingdings" panose="05000000000000000000" pitchFamily="2" charset="2"/>
              <a:buChar char="§"/>
            </a:pPr>
            <a:r>
              <a:rPr lang="en-US" dirty="0"/>
              <a:t>Finalized the State and District Indicator Framework aligned to National Indicator Framework after extensive consultations with the concerned departments</a:t>
            </a:r>
          </a:p>
          <a:p>
            <a:pPr algn="just"/>
            <a:endParaRPr lang="en-US" dirty="0"/>
          </a:p>
          <a:p>
            <a:pPr algn="just"/>
            <a:endParaRPr lang="en-US" dirty="0"/>
          </a:p>
          <a:p>
            <a:pPr lvl="0" algn="just"/>
            <a:r>
              <a:rPr lang="en-US" dirty="0"/>
              <a:t> </a:t>
            </a:r>
          </a:p>
          <a:p>
            <a:pPr lvl="0" algn="just"/>
            <a:r>
              <a:rPr lang="en-GB" dirty="0"/>
              <a:t>  </a:t>
            </a:r>
            <a:endParaRPr lang="en-US" dirty="0"/>
          </a:p>
          <a:p>
            <a:pPr algn="just"/>
            <a:endParaRPr lang="en-IN" dirty="0"/>
          </a:p>
          <a:p>
            <a:pPr algn="just"/>
            <a:endParaRPr lang="en-US" sz="2000" dirty="0"/>
          </a:p>
        </p:txBody>
      </p:sp>
      <p:sp>
        <p:nvSpPr>
          <p:cNvPr id="4" name="Title 1">
            <a:extLst>
              <a:ext uri="{FF2B5EF4-FFF2-40B4-BE49-F238E27FC236}">
                <a16:creationId xmlns:a16="http://schemas.microsoft.com/office/drawing/2014/main" xmlns="" id="{F1297F40-B154-4C8C-83B9-A6D0FAC97600}"/>
              </a:ext>
            </a:extLst>
          </p:cNvPr>
          <p:cNvSpPr txBox="1">
            <a:spLocks/>
          </p:cNvSpPr>
          <p:nvPr/>
        </p:nvSpPr>
        <p:spPr>
          <a:xfrm>
            <a:off x="1447800" y="0"/>
            <a:ext cx="7696200" cy="742950"/>
          </a:xfrm>
          <a:prstGeom prst="rect">
            <a:avLst/>
          </a:prstGeom>
          <a:solidFill>
            <a:srgbClr val="00B0F0"/>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IN" sz="2400" b="1" dirty="0" smtClean="0">
                <a:latin typeface="Century Gothic" pitchFamily="34" charset="0"/>
              </a:rPr>
              <a:t>2. Progress </a:t>
            </a:r>
            <a:r>
              <a:rPr lang="en-IN" sz="2400" b="1" dirty="0">
                <a:latin typeface="Century Gothic" pitchFamily="34" charset="0"/>
              </a:rPr>
              <a:t>so far (1/3)</a:t>
            </a:r>
            <a:endParaRPr kumimoji="0" lang="en-US" sz="2400" b="1" i="0" u="none" strike="noStrike" kern="1200" cap="none" spc="0" normalizeH="0" baseline="0" noProof="0" dirty="0">
              <a:ln>
                <a:noFill/>
              </a:ln>
              <a:solidFill>
                <a:schemeClr val="lt1"/>
              </a:solidFill>
              <a:effectLst/>
              <a:uLnTx/>
              <a:uFillTx/>
              <a:latin typeface="Century Gothic" pitchFamily="34"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42924"/>
            <a:ext cx="8077200" cy="677108"/>
          </a:xfrm>
          <a:prstGeom prst="rect">
            <a:avLst/>
          </a:prstGeom>
        </p:spPr>
        <p:txBody>
          <a:bodyPr wrap="square">
            <a:spAutoFit/>
          </a:bodyPr>
          <a:lstStyle/>
          <a:p>
            <a:pPr algn="just"/>
            <a:endParaRPr lang="en-IN" sz="2000" dirty="0"/>
          </a:p>
          <a:p>
            <a:pPr lvl="0" algn="just"/>
            <a:endParaRPr lang="en-US" dirty="0"/>
          </a:p>
        </p:txBody>
      </p:sp>
      <p:sp>
        <p:nvSpPr>
          <p:cNvPr id="4" name="Rectangle 3"/>
          <p:cNvSpPr/>
          <p:nvPr/>
        </p:nvSpPr>
        <p:spPr>
          <a:xfrm>
            <a:off x="1447800" y="285751"/>
            <a:ext cx="6858000" cy="461665"/>
          </a:xfrm>
          <a:prstGeom prst="rect">
            <a:avLst/>
          </a:prstGeom>
        </p:spPr>
        <p:txBody>
          <a:bodyPr wrap="square">
            <a:spAutoFit/>
          </a:bodyPr>
          <a:lstStyle/>
          <a:p>
            <a:r>
              <a:rPr lang="en-US" sz="2400" b="1" dirty="0">
                <a:solidFill>
                  <a:srgbClr val="00B0F0"/>
                </a:solidFill>
              </a:rPr>
              <a:t>Progress so far (2/3)</a:t>
            </a:r>
            <a:endParaRPr lang="en-US" sz="2400" dirty="0">
              <a:solidFill>
                <a:srgbClr val="00B0F0"/>
              </a:solidFill>
            </a:endParaRPr>
          </a:p>
        </p:txBody>
      </p:sp>
      <p:sp>
        <p:nvSpPr>
          <p:cNvPr id="5" name="Title 1">
            <a:extLst>
              <a:ext uri="{FF2B5EF4-FFF2-40B4-BE49-F238E27FC236}">
                <a16:creationId xmlns:a16="http://schemas.microsoft.com/office/drawing/2014/main" xmlns="" id="{F1297F40-B154-4C8C-83B9-A6D0FAC97600}"/>
              </a:ext>
            </a:extLst>
          </p:cNvPr>
          <p:cNvSpPr txBox="1">
            <a:spLocks/>
          </p:cNvSpPr>
          <p:nvPr/>
        </p:nvSpPr>
        <p:spPr>
          <a:xfrm>
            <a:off x="1447800" y="0"/>
            <a:ext cx="7696200" cy="742950"/>
          </a:xfrm>
          <a:prstGeom prst="rect">
            <a:avLst/>
          </a:prstGeom>
          <a:solidFill>
            <a:srgbClr val="00B0F0"/>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IN" sz="2400" b="1" dirty="0" smtClean="0">
                <a:latin typeface="Century Gothic" pitchFamily="34" charset="0"/>
              </a:rPr>
              <a:t>2. Progress </a:t>
            </a:r>
            <a:r>
              <a:rPr lang="en-IN" sz="2400" b="1" dirty="0">
                <a:latin typeface="Century Gothic" pitchFamily="34" charset="0"/>
              </a:rPr>
              <a:t>so far (2/3)</a:t>
            </a:r>
            <a:endParaRPr kumimoji="0" lang="en-US" sz="2400" b="1" i="0" u="none" strike="noStrike" kern="1200" cap="none" spc="0" normalizeH="0" baseline="0" noProof="0" dirty="0">
              <a:ln>
                <a:noFill/>
              </a:ln>
              <a:solidFill>
                <a:schemeClr val="lt1"/>
              </a:solidFill>
              <a:effectLst/>
              <a:uLnTx/>
              <a:uFillTx/>
              <a:latin typeface="Century Gothic" pitchFamily="34" charset="0"/>
              <a:ea typeface="+mn-ea"/>
              <a:cs typeface="+mn-cs"/>
            </a:endParaRPr>
          </a:p>
        </p:txBody>
      </p:sp>
      <p:sp>
        <p:nvSpPr>
          <p:cNvPr id="12" name="TextBox 11">
            <a:extLst>
              <a:ext uri="{FF2B5EF4-FFF2-40B4-BE49-F238E27FC236}">
                <a16:creationId xmlns:a16="http://schemas.microsoft.com/office/drawing/2014/main" xmlns="" id="{9018013F-5A77-497C-9704-F41C53FB91C5}"/>
              </a:ext>
            </a:extLst>
          </p:cNvPr>
          <p:cNvSpPr txBox="1"/>
          <p:nvPr/>
        </p:nvSpPr>
        <p:spPr>
          <a:xfrm>
            <a:off x="539552" y="1203598"/>
            <a:ext cx="7920880" cy="3816429"/>
          </a:xfrm>
          <a:prstGeom prst="rect">
            <a:avLst/>
          </a:prstGeom>
          <a:solidFill>
            <a:schemeClr val="bg1"/>
          </a:solidFill>
        </p:spPr>
        <p:txBody>
          <a:bodyPr wrap="square">
            <a:spAutoFit/>
          </a:bodyPr>
          <a:lstStyle/>
          <a:p>
            <a:pPr algn="just">
              <a:buFont typeface="Wingdings" pitchFamily="2" charset="2"/>
              <a:buChar char="Ø"/>
            </a:pPr>
            <a:r>
              <a:rPr lang="en-GB" dirty="0"/>
              <a:t>  </a:t>
            </a:r>
            <a:r>
              <a:rPr lang="en-US" sz="1600" dirty="0"/>
              <a:t>Mapping of all ongoing Central Government and State Government schemes with the relevant SDG indicators has been completed</a:t>
            </a:r>
          </a:p>
          <a:p>
            <a:pPr lvl="0" algn="just"/>
            <a:endParaRPr lang="en-GB" sz="1600" dirty="0"/>
          </a:p>
          <a:p>
            <a:pPr lvl="0" algn="just">
              <a:buFont typeface="Wingdings" pitchFamily="2" charset="2"/>
              <a:buChar char="Ø"/>
            </a:pPr>
            <a:r>
              <a:rPr lang="en-GB" sz="1600" dirty="0"/>
              <a:t>  Released </a:t>
            </a:r>
            <a:r>
              <a:rPr lang="en-GB" sz="1600" b="1" dirty="0" smtClean="0"/>
              <a:t>SDG</a:t>
            </a:r>
            <a:r>
              <a:rPr lang="en-GB" sz="1600" dirty="0" smtClean="0"/>
              <a:t> </a:t>
            </a:r>
            <a:r>
              <a:rPr lang="en-GB" sz="1600" b="1" dirty="0" smtClean="0"/>
              <a:t>District </a:t>
            </a:r>
            <a:r>
              <a:rPr lang="en-GB" sz="1600" b="1" dirty="0"/>
              <a:t>Manual </a:t>
            </a:r>
            <a:r>
              <a:rPr lang="en-GB" sz="1600" dirty="0"/>
              <a:t>for SDG localisation and integration </a:t>
            </a:r>
          </a:p>
          <a:p>
            <a:pPr lvl="0" algn="just"/>
            <a:endParaRPr lang="en-GB" sz="1600" dirty="0"/>
          </a:p>
          <a:p>
            <a:pPr algn="just">
              <a:buFont typeface="Wingdings" pitchFamily="2" charset="2"/>
              <a:buChar char="Ø"/>
            </a:pPr>
            <a:r>
              <a:rPr lang="en-GB" sz="1600" dirty="0"/>
              <a:t>  Published </a:t>
            </a:r>
            <a:r>
              <a:rPr lang="en-GB" sz="1600" b="1" dirty="0"/>
              <a:t>brochure </a:t>
            </a:r>
            <a:r>
              <a:rPr lang="en-GB" sz="1600" dirty="0"/>
              <a:t>contextualising the SDGs in North East India</a:t>
            </a:r>
          </a:p>
          <a:p>
            <a:pPr algn="just"/>
            <a:endParaRPr lang="en-GB" sz="1600" dirty="0"/>
          </a:p>
          <a:p>
            <a:pPr marL="285750" indent="-285750">
              <a:buFont typeface="Wingdings" panose="05000000000000000000" pitchFamily="2" charset="2"/>
              <a:buChar char="Ø"/>
            </a:pPr>
            <a:r>
              <a:rPr lang="en-US" sz="1600" b="1" dirty="0"/>
              <a:t>Monitoring and Evaluation</a:t>
            </a:r>
          </a:p>
          <a:p>
            <a:endParaRPr lang="en-US" sz="1600" b="1" dirty="0"/>
          </a:p>
          <a:p>
            <a:pPr marL="285750" indent="-285750">
              <a:buFont typeface="Wingdings" panose="05000000000000000000" pitchFamily="2" charset="2"/>
              <a:buChar char="§"/>
            </a:pPr>
            <a:r>
              <a:rPr lang="en-US" sz="1600" dirty="0"/>
              <a:t>Identified focus indicators and focus districts based on State performance in the SDG India Index and NER District SDG Index for focused interventions and frequent review by Depts/Districts</a:t>
            </a:r>
          </a:p>
          <a:p>
            <a:endParaRPr lang="en-US" sz="1600" dirty="0"/>
          </a:p>
          <a:p>
            <a:pPr marL="285750" indent="-285750">
              <a:buFont typeface="Wingdings" panose="05000000000000000000" pitchFamily="2" charset="2"/>
              <a:buChar char="§"/>
            </a:pPr>
            <a:r>
              <a:rPr lang="en-US" sz="1600" dirty="0"/>
              <a:t>SDG Dashboard for Nagaland being developed as a single platform for SDG data collection, monitoring and analysis</a:t>
            </a:r>
          </a:p>
        </p:txBody>
      </p:sp>
    </p:spTree>
    <p:extLst>
      <p:ext uri="{BB962C8B-B14F-4D97-AF65-F5344CB8AC3E}">
        <p14:creationId xmlns:p14="http://schemas.microsoft.com/office/powerpoint/2010/main" val="63111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42924"/>
            <a:ext cx="8077200" cy="677108"/>
          </a:xfrm>
          <a:prstGeom prst="rect">
            <a:avLst/>
          </a:prstGeom>
        </p:spPr>
        <p:txBody>
          <a:bodyPr wrap="square">
            <a:spAutoFit/>
          </a:bodyPr>
          <a:lstStyle/>
          <a:p>
            <a:pPr algn="just"/>
            <a:endParaRPr lang="en-IN" sz="2000" dirty="0"/>
          </a:p>
          <a:p>
            <a:pPr lvl="0" algn="just"/>
            <a:endParaRPr lang="en-US" dirty="0"/>
          </a:p>
        </p:txBody>
      </p:sp>
      <p:sp>
        <p:nvSpPr>
          <p:cNvPr id="4" name="Rectangle 3"/>
          <p:cNvSpPr/>
          <p:nvPr/>
        </p:nvSpPr>
        <p:spPr>
          <a:xfrm>
            <a:off x="1447800" y="285751"/>
            <a:ext cx="6858000" cy="461665"/>
          </a:xfrm>
          <a:prstGeom prst="rect">
            <a:avLst/>
          </a:prstGeom>
        </p:spPr>
        <p:txBody>
          <a:bodyPr wrap="square">
            <a:spAutoFit/>
          </a:bodyPr>
          <a:lstStyle/>
          <a:p>
            <a:r>
              <a:rPr lang="en-US" sz="2400" b="1" dirty="0">
                <a:solidFill>
                  <a:srgbClr val="00B0F0"/>
                </a:solidFill>
              </a:rPr>
              <a:t>Progress so far (2/3)</a:t>
            </a:r>
            <a:endParaRPr lang="en-US" sz="2400" dirty="0">
              <a:solidFill>
                <a:srgbClr val="00B0F0"/>
              </a:solidFill>
            </a:endParaRPr>
          </a:p>
        </p:txBody>
      </p:sp>
      <p:sp>
        <p:nvSpPr>
          <p:cNvPr id="5" name="Title 1">
            <a:extLst>
              <a:ext uri="{FF2B5EF4-FFF2-40B4-BE49-F238E27FC236}">
                <a16:creationId xmlns:a16="http://schemas.microsoft.com/office/drawing/2014/main" xmlns="" id="{F1297F40-B154-4C8C-83B9-A6D0FAC97600}"/>
              </a:ext>
            </a:extLst>
          </p:cNvPr>
          <p:cNvSpPr txBox="1">
            <a:spLocks/>
          </p:cNvSpPr>
          <p:nvPr/>
        </p:nvSpPr>
        <p:spPr>
          <a:xfrm>
            <a:off x="1447800" y="0"/>
            <a:ext cx="7696200" cy="742950"/>
          </a:xfrm>
          <a:prstGeom prst="rect">
            <a:avLst/>
          </a:prstGeom>
          <a:solidFill>
            <a:srgbClr val="00B0F0"/>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IN" sz="2400" b="1" dirty="0" smtClean="0">
                <a:latin typeface="Century Gothic" pitchFamily="34" charset="0"/>
              </a:rPr>
              <a:t>3. Progress </a:t>
            </a:r>
            <a:r>
              <a:rPr lang="en-IN" sz="2400" b="1" dirty="0">
                <a:latin typeface="Century Gothic" pitchFamily="34" charset="0"/>
              </a:rPr>
              <a:t>so far </a:t>
            </a:r>
            <a:r>
              <a:rPr lang="en-IN" sz="2400" b="1" dirty="0" smtClean="0">
                <a:latin typeface="Century Gothic" pitchFamily="34" charset="0"/>
              </a:rPr>
              <a:t>(3/3</a:t>
            </a:r>
            <a:r>
              <a:rPr lang="en-IN" sz="2400" b="1" dirty="0">
                <a:latin typeface="Century Gothic" pitchFamily="34" charset="0"/>
              </a:rPr>
              <a:t>)</a:t>
            </a:r>
            <a:endParaRPr kumimoji="0" lang="en-US" sz="2400" b="1" i="0" u="none" strike="noStrike" kern="1200" cap="none" spc="0" normalizeH="0" baseline="0" noProof="0" dirty="0">
              <a:ln>
                <a:noFill/>
              </a:ln>
              <a:solidFill>
                <a:schemeClr val="lt1"/>
              </a:solidFill>
              <a:effectLst/>
              <a:uLnTx/>
              <a:uFillTx/>
              <a:latin typeface="Century Gothic" pitchFamily="34" charset="0"/>
              <a:ea typeface="+mn-ea"/>
              <a:cs typeface="+mn-cs"/>
            </a:endParaRPr>
          </a:p>
        </p:txBody>
      </p:sp>
      <p:sp>
        <p:nvSpPr>
          <p:cNvPr id="12" name="TextBox 11">
            <a:extLst>
              <a:ext uri="{FF2B5EF4-FFF2-40B4-BE49-F238E27FC236}">
                <a16:creationId xmlns:a16="http://schemas.microsoft.com/office/drawing/2014/main" xmlns="" id="{9018013F-5A77-497C-9704-F41C53FB91C5}"/>
              </a:ext>
            </a:extLst>
          </p:cNvPr>
          <p:cNvSpPr txBox="1"/>
          <p:nvPr/>
        </p:nvSpPr>
        <p:spPr>
          <a:xfrm>
            <a:off x="539552" y="1071552"/>
            <a:ext cx="7920880" cy="3877985"/>
          </a:xfrm>
          <a:prstGeom prst="rect">
            <a:avLst/>
          </a:prstGeom>
          <a:solidFill>
            <a:schemeClr val="bg1"/>
          </a:solidFill>
        </p:spPr>
        <p:txBody>
          <a:bodyPr wrap="square">
            <a:spAutoFit/>
          </a:bodyPr>
          <a:lstStyle/>
          <a:p>
            <a:pPr marL="285750" indent="-285750">
              <a:buFont typeface="Wingdings" panose="05000000000000000000" pitchFamily="2" charset="2"/>
              <a:buChar char="Ø"/>
            </a:pPr>
            <a:r>
              <a:rPr lang="en-US" b="1" dirty="0"/>
              <a:t>Strengthening SDG outreach and </a:t>
            </a:r>
            <a:r>
              <a:rPr lang="en-US" b="1" dirty="0" smtClean="0"/>
              <a:t>dissemination</a:t>
            </a:r>
          </a:p>
          <a:p>
            <a:pPr marL="285750" indent="-285750"/>
            <a:endParaRPr lang="en-US" b="1" dirty="0"/>
          </a:p>
          <a:p>
            <a:pPr marL="285750" indent="-285750">
              <a:buFont typeface="Wingdings" panose="05000000000000000000" pitchFamily="2" charset="2"/>
              <a:buChar char="§"/>
            </a:pPr>
            <a:r>
              <a:rPr lang="en-US" sz="1400" dirty="0"/>
              <a:t>Developed </a:t>
            </a:r>
            <a:r>
              <a:rPr lang="en-US" sz="1400" b="1" dirty="0"/>
              <a:t>publicity material, an SDG Promotional Video and radio jingle </a:t>
            </a:r>
            <a:r>
              <a:rPr lang="en-US" sz="1400" dirty="0"/>
              <a:t>for localizing SDGs across the state which was widely disseminated through all media and social media platforms</a:t>
            </a:r>
          </a:p>
          <a:p>
            <a:pPr marL="285750" indent="-285750">
              <a:buFont typeface="Wingdings" panose="05000000000000000000" pitchFamily="2" charset="2"/>
              <a:buChar char="§"/>
            </a:pPr>
            <a:endParaRPr lang="en-US" sz="1400" dirty="0"/>
          </a:p>
          <a:p>
            <a:pPr marL="285750" indent="-285750">
              <a:buFont typeface="Wingdings" panose="05000000000000000000" pitchFamily="2" charset="2"/>
              <a:buChar char="§"/>
            </a:pPr>
            <a:r>
              <a:rPr lang="en-US" sz="1400" dirty="0"/>
              <a:t> Released first and the second editions of </a:t>
            </a:r>
            <a:r>
              <a:rPr lang="en-US" sz="1400" b="1" dirty="0"/>
              <a:t>SDG Newsletter </a:t>
            </a:r>
            <a:r>
              <a:rPr lang="en-US" sz="1400" dirty="0"/>
              <a:t>aligned to COVID-19 responses</a:t>
            </a:r>
          </a:p>
          <a:p>
            <a:pPr marL="285750" indent="-285750">
              <a:buFont typeface="Wingdings" panose="05000000000000000000" pitchFamily="2" charset="2"/>
              <a:buChar char="§"/>
            </a:pPr>
            <a:endParaRPr lang="en-US" sz="1400" dirty="0"/>
          </a:p>
          <a:p>
            <a:pPr marL="285750" indent="-285750">
              <a:buFont typeface="Wingdings" panose="05000000000000000000" pitchFamily="2" charset="2"/>
              <a:buChar char="§"/>
            </a:pPr>
            <a:r>
              <a:rPr lang="en-US" sz="1400" b="1" dirty="0"/>
              <a:t>SDG one stop destination counter at the Hornbill Festival 2021 </a:t>
            </a:r>
            <a:r>
              <a:rPr lang="en-US" sz="1400" dirty="0"/>
              <a:t>for dissemination on the SDG agenda which received wide appreciation</a:t>
            </a:r>
          </a:p>
          <a:p>
            <a:endParaRPr lang="en-US" sz="1400" dirty="0"/>
          </a:p>
          <a:p>
            <a:pPr marL="285750" indent="-285750">
              <a:buFont typeface="Wingdings" panose="05000000000000000000" pitchFamily="2" charset="2"/>
              <a:buChar char="§"/>
            </a:pPr>
            <a:r>
              <a:rPr lang="en-US" sz="1400" dirty="0" err="1"/>
              <a:t>Organised</a:t>
            </a:r>
            <a:r>
              <a:rPr lang="en-US" sz="1400" dirty="0"/>
              <a:t> a </a:t>
            </a:r>
            <a:r>
              <a:rPr lang="en-US" sz="1400" b="1" dirty="0"/>
              <a:t>Green Christmas campaign </a:t>
            </a:r>
            <a:r>
              <a:rPr lang="en-US" sz="1400" dirty="0"/>
              <a:t>for greater awareness and encourage on-ground action towards </a:t>
            </a:r>
            <a:r>
              <a:rPr lang="en-US" sz="1400" dirty="0" err="1"/>
              <a:t>localisation</a:t>
            </a:r>
            <a:r>
              <a:rPr lang="en-US" sz="1400" dirty="0"/>
              <a:t> of the SDGs</a:t>
            </a:r>
          </a:p>
          <a:p>
            <a:pPr marL="285750" indent="-285750">
              <a:buFont typeface="Wingdings" panose="05000000000000000000" pitchFamily="2" charset="2"/>
              <a:buChar char="§"/>
            </a:pPr>
            <a:endParaRPr lang="en-US" sz="1400" dirty="0"/>
          </a:p>
          <a:p>
            <a:pPr marL="285750" indent="-285750">
              <a:buFont typeface="Wingdings" panose="05000000000000000000" pitchFamily="2" charset="2"/>
              <a:buChar char="§"/>
            </a:pPr>
            <a:r>
              <a:rPr lang="en-US" sz="1400" dirty="0"/>
              <a:t> Implementing three innovative projects as part of ‘</a:t>
            </a:r>
            <a:r>
              <a:rPr lang="en-US" sz="1400" b="1" dirty="0"/>
              <a:t>SDG Innovation Participatory Action Research Initiative’</a:t>
            </a:r>
            <a:r>
              <a:rPr lang="en-US" sz="1400" dirty="0"/>
              <a:t> for fast-tracking the priority SDGs</a:t>
            </a:r>
          </a:p>
          <a:p>
            <a:pPr marL="285750" indent="-285750">
              <a:buFont typeface="Wingdings" panose="05000000000000000000" pitchFamily="2" charset="2"/>
              <a:buChar char="§"/>
            </a:pPr>
            <a:endParaRPr lang="en-US" sz="1400" dirty="0"/>
          </a:p>
          <a:p>
            <a:pPr marL="285750" indent="-285750">
              <a:buFont typeface="Wingdings" panose="05000000000000000000" pitchFamily="2" charset="2"/>
              <a:buChar char="§"/>
            </a:pPr>
            <a:r>
              <a:rPr lang="en-US" sz="1400" dirty="0"/>
              <a:t>SDG dissemination through </a:t>
            </a:r>
            <a:r>
              <a:rPr lang="en-US" sz="1400" dirty="0" smtClean="0"/>
              <a:t>online </a:t>
            </a:r>
            <a:r>
              <a:rPr lang="en-US" sz="1400" b="1" dirty="0" smtClean="0"/>
              <a:t>quiz and All </a:t>
            </a:r>
            <a:r>
              <a:rPr lang="en-US" sz="1400" b="1" dirty="0"/>
              <a:t>India Radio </a:t>
            </a:r>
            <a:r>
              <a:rPr lang="en-US" sz="1400" b="1" dirty="0" smtClean="0"/>
              <a:t>Kohima </a:t>
            </a:r>
            <a:endParaRPr lang="en-US" sz="1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42924"/>
            <a:ext cx="8077200" cy="677108"/>
          </a:xfrm>
          <a:prstGeom prst="rect">
            <a:avLst/>
          </a:prstGeom>
        </p:spPr>
        <p:txBody>
          <a:bodyPr wrap="square">
            <a:spAutoFit/>
          </a:bodyPr>
          <a:lstStyle/>
          <a:p>
            <a:pPr algn="just"/>
            <a:endParaRPr lang="en-IN" sz="2000" dirty="0"/>
          </a:p>
          <a:p>
            <a:pPr lvl="0" algn="just"/>
            <a:endParaRPr lang="en-US" dirty="0"/>
          </a:p>
        </p:txBody>
      </p:sp>
      <p:sp>
        <p:nvSpPr>
          <p:cNvPr id="4" name="Rectangle 3"/>
          <p:cNvSpPr/>
          <p:nvPr/>
        </p:nvSpPr>
        <p:spPr>
          <a:xfrm>
            <a:off x="1447800" y="285751"/>
            <a:ext cx="6858000" cy="461665"/>
          </a:xfrm>
          <a:prstGeom prst="rect">
            <a:avLst/>
          </a:prstGeom>
        </p:spPr>
        <p:txBody>
          <a:bodyPr wrap="square">
            <a:spAutoFit/>
          </a:bodyPr>
          <a:lstStyle/>
          <a:p>
            <a:r>
              <a:rPr lang="en-US" sz="2400" b="1" dirty="0">
                <a:solidFill>
                  <a:srgbClr val="00B0F0"/>
                </a:solidFill>
              </a:rPr>
              <a:t>Progress so far (2/3)</a:t>
            </a:r>
            <a:endParaRPr lang="en-US" sz="2400" dirty="0">
              <a:solidFill>
                <a:srgbClr val="00B0F0"/>
              </a:solidFill>
            </a:endParaRPr>
          </a:p>
        </p:txBody>
      </p:sp>
      <p:sp>
        <p:nvSpPr>
          <p:cNvPr id="5" name="Title 1">
            <a:extLst>
              <a:ext uri="{FF2B5EF4-FFF2-40B4-BE49-F238E27FC236}">
                <a16:creationId xmlns:a16="http://schemas.microsoft.com/office/drawing/2014/main" xmlns="" id="{F1297F40-B154-4C8C-83B9-A6D0FAC97600}"/>
              </a:ext>
            </a:extLst>
          </p:cNvPr>
          <p:cNvSpPr txBox="1">
            <a:spLocks/>
          </p:cNvSpPr>
          <p:nvPr/>
        </p:nvSpPr>
        <p:spPr>
          <a:xfrm>
            <a:off x="1447800" y="0"/>
            <a:ext cx="7696200" cy="742950"/>
          </a:xfrm>
          <a:prstGeom prst="rect">
            <a:avLst/>
          </a:prstGeom>
          <a:solidFill>
            <a:srgbClr val="00B0F0"/>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IN" sz="2400" b="1" dirty="0" smtClean="0">
                <a:latin typeface="Century Gothic" pitchFamily="34" charset="0"/>
              </a:rPr>
              <a:t>3. Progress </a:t>
            </a:r>
            <a:r>
              <a:rPr lang="en-IN" sz="2400" b="1" dirty="0">
                <a:latin typeface="Century Gothic" pitchFamily="34" charset="0"/>
              </a:rPr>
              <a:t>so far </a:t>
            </a:r>
            <a:r>
              <a:rPr lang="en-IN" sz="2400" b="1" dirty="0" smtClean="0">
                <a:latin typeface="Century Gothic" pitchFamily="34" charset="0"/>
              </a:rPr>
              <a:t>(4/4)</a:t>
            </a:r>
            <a:endParaRPr kumimoji="0" lang="en-US" sz="2400" b="1" i="0" u="none" strike="noStrike" kern="1200" cap="none" spc="0" normalizeH="0" baseline="0" noProof="0" dirty="0">
              <a:ln>
                <a:noFill/>
              </a:ln>
              <a:solidFill>
                <a:schemeClr val="lt1"/>
              </a:solidFill>
              <a:effectLst/>
              <a:uLnTx/>
              <a:uFillTx/>
              <a:latin typeface="Century Gothic" pitchFamily="34" charset="0"/>
              <a:ea typeface="+mn-ea"/>
              <a:cs typeface="+mn-cs"/>
            </a:endParaRPr>
          </a:p>
        </p:txBody>
      </p:sp>
      <p:sp>
        <p:nvSpPr>
          <p:cNvPr id="12" name="TextBox 11">
            <a:extLst>
              <a:ext uri="{FF2B5EF4-FFF2-40B4-BE49-F238E27FC236}">
                <a16:creationId xmlns:a16="http://schemas.microsoft.com/office/drawing/2014/main" xmlns="" id="{9018013F-5A77-497C-9704-F41C53FB91C5}"/>
              </a:ext>
            </a:extLst>
          </p:cNvPr>
          <p:cNvSpPr txBox="1"/>
          <p:nvPr/>
        </p:nvSpPr>
        <p:spPr>
          <a:xfrm>
            <a:off x="539552" y="1071553"/>
            <a:ext cx="7920880" cy="1384995"/>
          </a:xfrm>
          <a:prstGeom prst="rect">
            <a:avLst/>
          </a:prstGeom>
          <a:solidFill>
            <a:schemeClr val="bg1"/>
          </a:solidFill>
        </p:spPr>
        <p:txBody>
          <a:bodyPr wrap="square">
            <a:spAutoFit/>
          </a:bodyPr>
          <a:lstStyle/>
          <a:p>
            <a:pPr marL="285750" indent="-285750">
              <a:buFont typeface="Wingdings" panose="05000000000000000000" pitchFamily="2" charset="2"/>
              <a:buChar char="Ø"/>
            </a:pPr>
            <a:r>
              <a:rPr lang="en-US" sz="1400" b="1" dirty="0" smtClean="0"/>
              <a:t>Trainings conducted on LSDG’s</a:t>
            </a:r>
          </a:p>
          <a:p>
            <a:pPr algn="just">
              <a:buFont typeface="Wingdings" pitchFamily="2" charset="2"/>
              <a:buChar char="Ø"/>
            </a:pPr>
            <a:r>
              <a:rPr lang="en-US" sz="1400" dirty="0" smtClean="0"/>
              <a:t>SIRD, Nagaland had conducted a Pilot Training on LSDGs in Kohima District</a:t>
            </a:r>
          </a:p>
          <a:p>
            <a:pPr algn="just"/>
            <a:r>
              <a:rPr lang="en-US" sz="1400" dirty="0" smtClean="0"/>
              <a:t>“Training on Localization of Sustainable Development Goals through Village Functionaries”</a:t>
            </a:r>
          </a:p>
          <a:p>
            <a:pPr algn="just"/>
            <a:endParaRPr lang="en-US" sz="1400" dirty="0" smtClean="0"/>
          </a:p>
          <a:p>
            <a:pPr algn="just"/>
            <a:endParaRPr lang="en-US" sz="1400" dirty="0" smtClean="0"/>
          </a:p>
          <a:p>
            <a:pPr marL="285750" indent="-285750">
              <a:buFont typeface="Wingdings" panose="05000000000000000000" pitchFamily="2" charset="2"/>
              <a:buChar char="Ø"/>
            </a:pPr>
            <a:endParaRPr lang="en-US" sz="1400" b="1" dirty="0"/>
          </a:p>
        </p:txBody>
      </p:sp>
      <p:graphicFrame>
        <p:nvGraphicFramePr>
          <p:cNvPr id="6" name="Table 5"/>
          <p:cNvGraphicFramePr>
            <a:graphicFrameLocks noGrp="1"/>
          </p:cNvGraphicFramePr>
          <p:nvPr/>
        </p:nvGraphicFramePr>
        <p:xfrm>
          <a:off x="428596" y="2236470"/>
          <a:ext cx="7191405" cy="1005840"/>
        </p:xfrm>
        <a:graphic>
          <a:graphicData uri="http://schemas.openxmlformats.org/drawingml/2006/table">
            <a:tbl>
              <a:tblPr/>
              <a:tblGrid>
                <a:gridCol w="604320"/>
                <a:gridCol w="906479"/>
                <a:gridCol w="1329504"/>
                <a:gridCol w="1389935"/>
                <a:gridCol w="1208640"/>
                <a:gridCol w="1752527"/>
              </a:tblGrid>
              <a:tr h="203359">
                <a:tc>
                  <a:txBody>
                    <a:bodyPr/>
                    <a:lstStyle/>
                    <a:p>
                      <a:pPr>
                        <a:spcAft>
                          <a:spcPts val="0"/>
                        </a:spcAft>
                      </a:pPr>
                      <a:r>
                        <a:rPr lang="en-US" sz="1100" b="1" dirty="0" err="1">
                          <a:latin typeface="Calibri"/>
                          <a:ea typeface="Times New Roman"/>
                          <a:cs typeface="Times New Roman"/>
                        </a:rPr>
                        <a:t>Sl.No</a:t>
                      </a:r>
                      <a:r>
                        <a:rPr lang="en-US" sz="1100" b="1" dirty="0">
                          <a:latin typeface="Calibri"/>
                          <a:ea typeface="Times New Roman"/>
                          <a:cs typeface="Times New Roman"/>
                        </a:rPr>
                        <a:t>.</a:t>
                      </a:r>
                      <a:endParaRPr lang="en-US" sz="1100" dirty="0">
                        <a:latin typeface="Calibri"/>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latin typeface="Calibri"/>
                          <a:ea typeface="Times New Roman"/>
                          <a:cs typeface="Times New Roman"/>
                        </a:rPr>
                        <a:t>Training date</a:t>
                      </a:r>
                      <a:endParaRPr lang="en-US" sz="1100">
                        <a:latin typeface="Calibri"/>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latin typeface="Calibri"/>
                          <a:ea typeface="Times New Roman"/>
                          <a:cs typeface="Times New Roman"/>
                        </a:rPr>
                        <a:t>RD Blocks</a:t>
                      </a:r>
                      <a:endParaRPr lang="en-US" sz="1100">
                        <a:latin typeface="Calibri"/>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latin typeface="Calibri"/>
                          <a:ea typeface="Times New Roman"/>
                          <a:cs typeface="Times New Roman"/>
                        </a:rPr>
                        <a:t>Venue</a:t>
                      </a:r>
                      <a:endParaRPr lang="en-US" sz="1100">
                        <a:latin typeface="Calibri"/>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latin typeface="Calibri"/>
                          <a:ea typeface="Times New Roman"/>
                          <a:cs typeface="Times New Roman"/>
                        </a:rPr>
                        <a:t>Level of Participants</a:t>
                      </a:r>
                      <a:endParaRPr lang="en-US" sz="1100">
                        <a:latin typeface="Calibri"/>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latin typeface="Calibri"/>
                          <a:ea typeface="Times New Roman"/>
                          <a:cs typeface="Times New Roman"/>
                        </a:rPr>
                        <a:t>Resource Person</a:t>
                      </a:r>
                      <a:endParaRPr lang="en-US" sz="1100">
                        <a:latin typeface="Calibri"/>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5038">
                <a:tc>
                  <a:txBody>
                    <a:bodyPr/>
                    <a:lstStyle/>
                    <a:p>
                      <a:pPr algn="ctr">
                        <a:spcAft>
                          <a:spcPts val="0"/>
                        </a:spcAft>
                      </a:pPr>
                      <a:r>
                        <a:rPr lang="en-US" sz="1100" dirty="0">
                          <a:latin typeface="Calibri"/>
                          <a:ea typeface="Times New Roman"/>
                          <a:cs typeface="Times New Roman"/>
                        </a:rPr>
                        <a:t>1</a:t>
                      </a: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latin typeface="Calibri"/>
                          <a:ea typeface="Times New Roman"/>
                          <a:cs typeface="Times New Roman"/>
                        </a:rPr>
                        <a:t>23-24 May 2022</a:t>
                      </a: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latin typeface="Calibri"/>
                          <a:ea typeface="Times New Roman"/>
                          <a:cs typeface="Times New Roman"/>
                        </a:rPr>
                        <a:t>Chiephobozou</a:t>
                      </a:r>
                    </a:p>
                    <a:p>
                      <a:pPr algn="ctr">
                        <a:spcAft>
                          <a:spcPts val="0"/>
                        </a:spcAft>
                      </a:pPr>
                      <a:r>
                        <a:rPr lang="en-US" sz="1100">
                          <a:latin typeface="Calibri"/>
                          <a:ea typeface="Times New Roman"/>
                          <a:cs typeface="Times New Roman"/>
                        </a:rPr>
                        <a:t>&amp; Botsa</a:t>
                      </a: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latin typeface="Calibri"/>
                          <a:ea typeface="Times New Roman"/>
                          <a:cs typeface="Times New Roman"/>
                        </a:rPr>
                        <a:t>BDO Conference Hall, Chiephobozou</a:t>
                      </a: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latin typeface="Calibri"/>
                          <a:ea typeface="Times New Roman"/>
                          <a:cs typeface="Times New Roman"/>
                        </a:rPr>
                        <a:t>VCCs &amp; VDB Secretaries</a:t>
                      </a: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latin typeface="Calibri"/>
                          <a:ea typeface="Times New Roman"/>
                          <a:cs typeface="Times New Roman"/>
                        </a:rPr>
                        <a:t>Dr.Kedise Pucho, Principal,  ETC Phek, SIRD.</a:t>
                      </a: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5038">
                <a:tc>
                  <a:txBody>
                    <a:bodyPr/>
                    <a:lstStyle/>
                    <a:p>
                      <a:pPr algn="ctr">
                        <a:spcAft>
                          <a:spcPts val="0"/>
                        </a:spcAft>
                      </a:pPr>
                      <a:r>
                        <a:rPr lang="en-US" sz="1100" dirty="0">
                          <a:latin typeface="Calibri"/>
                          <a:ea typeface="Times New Roman"/>
                          <a:cs typeface="Times New Roman"/>
                        </a:rPr>
                        <a:t>2</a:t>
                      </a: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latin typeface="Calibri"/>
                          <a:ea typeface="Times New Roman"/>
                          <a:cs typeface="Times New Roman"/>
                        </a:rPr>
                        <a:t>25-26 May 2022</a:t>
                      </a: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latin typeface="Calibri"/>
                          <a:ea typeface="Times New Roman"/>
                          <a:cs typeface="Times New Roman"/>
                        </a:rPr>
                        <a:t>Kohima, </a:t>
                      </a:r>
                      <a:r>
                        <a:rPr lang="en-US" sz="1100" dirty="0" err="1">
                          <a:latin typeface="Calibri"/>
                          <a:ea typeface="Times New Roman"/>
                          <a:cs typeface="Times New Roman"/>
                        </a:rPr>
                        <a:t>Jakhama</a:t>
                      </a:r>
                      <a:r>
                        <a:rPr lang="en-US" sz="1100" dirty="0">
                          <a:latin typeface="Calibri"/>
                          <a:ea typeface="Times New Roman"/>
                          <a:cs typeface="Times New Roman"/>
                        </a:rPr>
                        <a:t> &amp; </a:t>
                      </a:r>
                      <a:r>
                        <a:rPr lang="en-US" sz="1100" dirty="0" err="1">
                          <a:latin typeface="Calibri"/>
                          <a:ea typeface="Times New Roman"/>
                          <a:cs typeface="Times New Roman"/>
                        </a:rPr>
                        <a:t>Sechu</a:t>
                      </a:r>
                      <a:endParaRPr lang="en-US" sz="1100" dirty="0">
                        <a:latin typeface="Calibri"/>
                        <a:ea typeface="Times New Roman"/>
                        <a:cs typeface="Times New Roman"/>
                      </a:endParaRP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latin typeface="Calibri"/>
                          <a:ea typeface="Times New Roman"/>
                          <a:cs typeface="Times New Roman"/>
                        </a:rPr>
                        <a:t>Red Cross Conference Hall, Kohima</a:t>
                      </a: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latin typeface="Calibri"/>
                          <a:ea typeface="Times New Roman"/>
                          <a:cs typeface="Times New Roman"/>
                        </a:rPr>
                        <a:t>VCCs &amp; VDB Secretaries</a:t>
                      </a: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dirty="0">
                        <a:latin typeface="Calibri"/>
                        <a:ea typeface="Times New Roman"/>
                        <a:cs typeface="Times New Roman"/>
                      </a:endParaRPr>
                    </a:p>
                    <a:p>
                      <a:pPr algn="ctr">
                        <a:spcAft>
                          <a:spcPts val="0"/>
                        </a:spcAft>
                      </a:pPr>
                      <a:r>
                        <a:rPr lang="en-US" sz="1100" dirty="0">
                          <a:latin typeface="Calibri"/>
                          <a:ea typeface="Times New Roman"/>
                          <a:cs typeface="Times New Roman"/>
                        </a:rPr>
                        <a:t>“</a:t>
                      </a:r>
                    </a:p>
                  </a:txBody>
                  <a:tcPr marL="61472" marR="61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728" y="0"/>
            <a:ext cx="7715272" cy="5905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Century Gothic" pitchFamily="34" charset="0"/>
              </a:rPr>
              <a:t>4</a:t>
            </a:r>
            <a:r>
              <a:rPr lang="en-US" sz="2400" b="1" dirty="0" smtClean="0">
                <a:latin typeface="Century Gothic" pitchFamily="34" charset="0"/>
              </a:rPr>
              <a:t>. </a:t>
            </a:r>
            <a:r>
              <a:rPr lang="en-US" sz="2400" b="1" dirty="0">
                <a:latin typeface="Century Gothic" pitchFamily="34" charset="0"/>
              </a:rPr>
              <a:t>Monitoring </a:t>
            </a:r>
            <a:r>
              <a:rPr lang="en-US" sz="2400" b="1" dirty="0" smtClean="0">
                <a:latin typeface="Century Gothic" pitchFamily="34" charset="0"/>
              </a:rPr>
              <a:t>mechanism </a:t>
            </a:r>
            <a:r>
              <a:rPr lang="en-US" sz="2400" b="1" dirty="0">
                <a:latin typeface="Century Gothic" pitchFamily="34" charset="0"/>
              </a:rPr>
              <a:t>and </a:t>
            </a:r>
            <a:r>
              <a:rPr lang="en-US" sz="2400" b="1" dirty="0" smtClean="0">
                <a:latin typeface="Century Gothic" pitchFamily="34" charset="0"/>
              </a:rPr>
              <a:t>dashboard</a:t>
            </a:r>
            <a:endParaRPr lang="en-IN" sz="2400" dirty="0">
              <a:latin typeface="Century Gothic" pitchFamily="34" charset="0"/>
            </a:endParaRPr>
          </a:p>
        </p:txBody>
      </p:sp>
      <p:sp>
        <p:nvSpPr>
          <p:cNvPr id="10" name="Rectangle 9"/>
          <p:cNvSpPr/>
          <p:nvPr/>
        </p:nvSpPr>
        <p:spPr>
          <a:xfrm>
            <a:off x="285720" y="1214428"/>
            <a:ext cx="8572560" cy="4678204"/>
          </a:xfrm>
          <a:prstGeom prst="rect">
            <a:avLst/>
          </a:prstGeom>
        </p:spPr>
        <p:txBody>
          <a:bodyPr wrap="square">
            <a:spAutoFit/>
          </a:bodyPr>
          <a:lstStyle/>
          <a:p>
            <a:pPr marL="285750" lvl="0" indent="-285750" algn="just">
              <a:buFont typeface="Wingdings" pitchFamily="2" charset="2"/>
              <a:buChar char="Ø"/>
            </a:pPr>
            <a:r>
              <a:rPr lang="en-IN" sz="2400" dirty="0"/>
              <a:t>The SDG Dashboard specific to Nagaland indicators is in process. This dashboard will help in the regular availability of quality and accurate data, real-time monitoring, analyzing and streamline the process of implementation of the SDGs. </a:t>
            </a:r>
            <a:endParaRPr lang="en-IN" sz="2400" dirty="0" smtClean="0"/>
          </a:p>
          <a:p>
            <a:pPr marL="285750" lvl="0" indent="-285750" algn="just"/>
            <a:endParaRPr lang="en-IN" sz="2400" dirty="0" smtClean="0"/>
          </a:p>
          <a:p>
            <a:pPr marL="285750" lvl="0" indent="-285750" algn="just">
              <a:buFont typeface="Wingdings" pitchFamily="2" charset="2"/>
              <a:buChar char="Ø"/>
            </a:pPr>
            <a:r>
              <a:rPr lang="en-IN" sz="2400" b="1" dirty="0" smtClean="0"/>
              <a:t>A </a:t>
            </a:r>
            <a:r>
              <a:rPr lang="en-IN" sz="2400" b="1" dirty="0"/>
              <a:t>single point source for SDG data at State and District level </a:t>
            </a:r>
            <a:r>
              <a:rPr lang="en-IN" sz="2400" dirty="0"/>
              <a:t>with provisions for</a:t>
            </a:r>
            <a:r>
              <a:rPr lang="en-IN" sz="2400" b="1" dirty="0"/>
              <a:t>  </a:t>
            </a:r>
            <a:r>
              <a:rPr lang="en-US" sz="2400" dirty="0" err="1"/>
              <a:t>Programmes</a:t>
            </a:r>
            <a:r>
              <a:rPr lang="en-US" sz="2400" dirty="0"/>
              <a:t> &amp; Schemes, Baseline, Targets, Action Plans, Ranking, Financial Allocation &amp; Expenditure</a:t>
            </a:r>
          </a:p>
          <a:p>
            <a:pPr marL="0" lvl="1" algn="just"/>
            <a:endParaRPr lang="en-US" sz="2400" dirty="0"/>
          </a:p>
          <a:p>
            <a:pPr marL="285750" lvl="0" indent="-285750" algn="just">
              <a:buFont typeface="Arial" pitchFamily="34" charset="0"/>
              <a:buChar char="•"/>
            </a:pPr>
            <a:endParaRPr lang="en-IN" sz="2400" b="1" dirty="0"/>
          </a:p>
          <a:p>
            <a:pPr marL="285750" lvl="0" indent="-285750" algn="just">
              <a:buFont typeface="Arial" pitchFamily="34" charset="0"/>
              <a:buChar char="•"/>
            </a:pPr>
            <a:endParaRPr lang="en-IN" sz="2400" dirty="0"/>
          </a:p>
          <a:p>
            <a:pPr algn="just"/>
            <a:endParaRPr lang="en-US" sz="2000" dirty="0"/>
          </a:p>
          <a:p>
            <a:pPr algn="just"/>
            <a:endParaRPr lang="en-US" sz="1400" dirty="0"/>
          </a:p>
        </p:txBody>
      </p:sp>
    </p:spTree>
    <p:extLst>
      <p:ext uri="{BB962C8B-B14F-4D97-AF65-F5344CB8AC3E}">
        <p14:creationId xmlns:p14="http://schemas.microsoft.com/office/powerpoint/2010/main" val="404649286"/>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ED7C61F-02B3-4E48-AD92-47D30F0CC614}"/>
              </a:ext>
            </a:extLst>
          </p:cNvPr>
          <p:cNvSpPr>
            <a:spLocks noGrp="1"/>
          </p:cNvSpPr>
          <p:nvPr>
            <p:ph idx="1"/>
          </p:nvPr>
        </p:nvSpPr>
        <p:spPr>
          <a:xfrm>
            <a:off x="838200" y="895350"/>
            <a:ext cx="8153400" cy="2890846"/>
          </a:xfrm>
        </p:spPr>
        <p:txBody>
          <a:bodyPr>
            <a:normAutofit/>
          </a:bodyPr>
          <a:lstStyle/>
          <a:p>
            <a:pPr algn="just"/>
            <a:r>
              <a:rPr lang="en-IN" sz="2000" dirty="0" smtClean="0"/>
              <a:t>Timelines for localization of SDGs training 2022</a:t>
            </a:r>
          </a:p>
          <a:p>
            <a:pPr algn="just"/>
            <a:endParaRPr lang="en-IN" sz="2000" dirty="0" smtClean="0"/>
          </a:p>
          <a:p>
            <a:pPr algn="just"/>
            <a:endParaRPr lang="en-IN" sz="2000" dirty="0" smtClean="0"/>
          </a:p>
          <a:p>
            <a:pPr algn="just"/>
            <a:r>
              <a:rPr lang="en-IN" sz="1600" dirty="0" smtClean="0"/>
              <a:t>SI SIRD Nagaland Action Plan on localization of SDGs 2022 RD Nagaland Action Plan on loc SIRD Nagaland Action Plan on localization of SDGs 2022:</a:t>
            </a:r>
          </a:p>
          <a:p>
            <a:pPr algn="just"/>
            <a:r>
              <a:rPr lang="en-IN" sz="1600" dirty="0" smtClean="0"/>
              <a:t>SI SIRD Nagaland Action Plan on localization of SDGs 2022 </a:t>
            </a:r>
            <a:r>
              <a:rPr lang="en-IN" sz="1600" dirty="0" err="1" smtClean="0"/>
              <a:t>alization</a:t>
            </a:r>
            <a:r>
              <a:rPr lang="en-IN" sz="1600" dirty="0" smtClean="0"/>
              <a:t> of SDGs 2022</a:t>
            </a:r>
            <a:endParaRPr lang="en-US" sz="1600" dirty="0"/>
          </a:p>
        </p:txBody>
      </p:sp>
      <p:sp>
        <p:nvSpPr>
          <p:cNvPr id="6" name="Title 1">
            <a:extLst>
              <a:ext uri="{FF2B5EF4-FFF2-40B4-BE49-F238E27FC236}">
                <a16:creationId xmlns="" xmlns:a16="http://schemas.microsoft.com/office/drawing/2014/main" id="{F1297F40-B154-4C8C-83B9-A6D0FAC97600}"/>
              </a:ext>
            </a:extLst>
          </p:cNvPr>
          <p:cNvSpPr>
            <a:spLocks noGrp="1"/>
          </p:cNvSpPr>
          <p:nvPr>
            <p:ph type="title"/>
          </p:nvPr>
        </p:nvSpPr>
        <p:spPr>
          <a:xfrm>
            <a:off x="1447800" y="0"/>
            <a:ext cx="7696200" cy="742950"/>
          </a:xfr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defTabSz="914400"/>
            <a:r>
              <a:rPr lang="en-IN" sz="2400" b="1" dirty="0" smtClean="0">
                <a:latin typeface="Century Gothic" pitchFamily="34" charset="0"/>
              </a:rPr>
              <a:t>5. Way forward (1/2)</a:t>
            </a:r>
            <a:endParaRPr lang="en-US" sz="2400" b="1" dirty="0">
              <a:solidFill>
                <a:schemeClr val="lt1"/>
              </a:solidFill>
              <a:latin typeface="Century Gothic" pitchFamily="34" charset="0"/>
            </a:endParaRPr>
          </a:p>
        </p:txBody>
      </p:sp>
      <p:graphicFrame>
        <p:nvGraphicFramePr>
          <p:cNvPr id="4" name="Table 3"/>
          <p:cNvGraphicFramePr>
            <a:graphicFrameLocks noGrp="1"/>
          </p:cNvGraphicFramePr>
          <p:nvPr/>
        </p:nvGraphicFramePr>
        <p:xfrm>
          <a:off x="142843" y="1428741"/>
          <a:ext cx="8929752" cy="3753090"/>
        </p:xfrm>
        <a:graphic>
          <a:graphicData uri="http://schemas.openxmlformats.org/drawingml/2006/table">
            <a:tbl>
              <a:tblPr firstRow="1" bandRow="1">
                <a:tableStyleId>{5C22544A-7EE6-4342-B048-85BDC9FD1C3A}</a:tableStyleId>
              </a:tblPr>
              <a:tblGrid>
                <a:gridCol w="496097"/>
                <a:gridCol w="1488292"/>
                <a:gridCol w="1736339"/>
                <a:gridCol w="1901706"/>
                <a:gridCol w="1653659"/>
                <a:gridCol w="1653659"/>
              </a:tblGrid>
              <a:tr h="596385">
                <a:tc>
                  <a:txBody>
                    <a:bodyPr/>
                    <a:lstStyle/>
                    <a:p>
                      <a:r>
                        <a:rPr lang="en-IN" sz="1200" dirty="0" err="1" smtClean="0"/>
                        <a:t>Sl.No</a:t>
                      </a:r>
                      <a:r>
                        <a:rPr lang="en-IN" sz="1200" dirty="0" smtClean="0"/>
                        <a:t>.</a:t>
                      </a:r>
                      <a:endParaRPr lang="en-US" sz="1200" dirty="0"/>
                    </a:p>
                  </a:txBody>
                  <a:tcPr/>
                </a:tc>
                <a:tc>
                  <a:txBody>
                    <a:bodyPr/>
                    <a:lstStyle/>
                    <a:p>
                      <a:r>
                        <a:rPr lang="en-IN" sz="1200" dirty="0" smtClean="0"/>
                        <a:t>Date</a:t>
                      </a:r>
                      <a:endParaRPr lang="en-US" sz="1200" dirty="0"/>
                    </a:p>
                  </a:txBody>
                  <a:tcPr/>
                </a:tc>
                <a:tc>
                  <a:txBody>
                    <a:bodyPr/>
                    <a:lstStyle/>
                    <a:p>
                      <a:r>
                        <a:rPr lang="en-IN" sz="1200" dirty="0" smtClean="0"/>
                        <a:t>Meeting</a:t>
                      </a:r>
                      <a:endParaRPr lang="en-US"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IN" sz="1200" dirty="0" smtClean="0"/>
                        <a:t>Level of Participation</a:t>
                      </a:r>
                      <a:endParaRPr lang="en-US" sz="1200" dirty="0" smtClean="0"/>
                    </a:p>
                    <a:p>
                      <a:endParaRPr lang="en-US"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IN" sz="1200" dirty="0" smtClean="0"/>
                        <a:t>Resource Person</a:t>
                      </a:r>
                      <a:endParaRPr lang="en-US" sz="1200" dirty="0" smtClean="0"/>
                    </a:p>
                    <a:p>
                      <a:endParaRPr lang="en-US" sz="1200" dirty="0"/>
                    </a:p>
                  </a:txBody>
                  <a:tcPr/>
                </a:tc>
                <a:tc>
                  <a:txBody>
                    <a:bodyPr/>
                    <a:lstStyle/>
                    <a:p>
                      <a:r>
                        <a:rPr lang="en-US" sz="1200" dirty="0" smtClean="0"/>
                        <a:t>Agenda</a:t>
                      </a:r>
                      <a:endParaRPr lang="en-US" sz="1200" dirty="0"/>
                    </a:p>
                  </a:txBody>
                  <a:tcPr/>
                </a:tc>
              </a:tr>
              <a:tr h="630497">
                <a:tc>
                  <a:txBody>
                    <a:bodyPr/>
                    <a:lstStyle/>
                    <a:p>
                      <a:r>
                        <a:rPr lang="en-IN" sz="1200" dirty="0" smtClean="0"/>
                        <a:t>1</a:t>
                      </a:r>
                      <a:endParaRPr lang="en-US" sz="1200" dirty="0"/>
                    </a:p>
                  </a:txBody>
                  <a:tcPr/>
                </a:tc>
                <a:tc>
                  <a:txBody>
                    <a:bodyPr/>
                    <a:lstStyle/>
                    <a:p>
                      <a:r>
                        <a:rPr lang="en-IN" sz="1200" dirty="0" smtClean="0"/>
                        <a:t>June 2022</a:t>
                      </a:r>
                      <a:endParaRPr lang="en-US" sz="1200" dirty="0"/>
                    </a:p>
                  </a:txBody>
                  <a:tcPr/>
                </a:tc>
                <a:tc>
                  <a:txBody>
                    <a:bodyPr/>
                    <a:lstStyle/>
                    <a:p>
                      <a:r>
                        <a:rPr lang="en-IN" sz="1200" dirty="0" smtClean="0"/>
                        <a:t>Departmental coordination meeting under CS Chairmanship</a:t>
                      </a:r>
                      <a:endParaRPr lang="en-US" sz="1200" dirty="0"/>
                    </a:p>
                  </a:txBody>
                  <a:tcPr/>
                </a:tc>
                <a:tc>
                  <a:txBody>
                    <a:bodyPr/>
                    <a:lstStyle/>
                    <a:p>
                      <a:r>
                        <a:rPr lang="en-IN" sz="1200" dirty="0" smtClean="0"/>
                        <a:t>Comm. Secretary/</a:t>
                      </a:r>
                      <a:r>
                        <a:rPr lang="en-IN" sz="1200" baseline="0" dirty="0" smtClean="0"/>
                        <a:t> Secretaries </a:t>
                      </a:r>
                      <a:endParaRPr lang="en-US" sz="1200" dirty="0"/>
                    </a:p>
                  </a:txBody>
                  <a:tcPr/>
                </a:tc>
                <a:tc>
                  <a:txBody>
                    <a:bodyPr/>
                    <a:lstStyle/>
                    <a:p>
                      <a:r>
                        <a:rPr lang="en-IN" sz="1200" dirty="0" smtClean="0"/>
                        <a:t>Planning Department &amp; SIRD</a:t>
                      </a:r>
                      <a:endParaRPr lang="en-US" sz="1200" dirty="0"/>
                    </a:p>
                  </a:txBody>
                  <a:tcPr/>
                </a:tc>
                <a:tc>
                  <a:txBody>
                    <a:bodyPr/>
                    <a:lstStyle/>
                    <a:p>
                      <a:r>
                        <a:rPr lang="en-US" sz="1200" dirty="0" err="1" smtClean="0"/>
                        <a:t>Finalising</a:t>
                      </a:r>
                      <a:r>
                        <a:rPr lang="en-US" sz="1200" dirty="0" smtClean="0"/>
                        <a:t> action plan</a:t>
                      </a:r>
                      <a:r>
                        <a:rPr lang="en-US" sz="1200" baseline="0" dirty="0" smtClean="0"/>
                        <a:t> of the State for SDG </a:t>
                      </a:r>
                      <a:r>
                        <a:rPr lang="en-US" sz="1200" baseline="0" dirty="0" err="1" smtClean="0"/>
                        <a:t>localisation</a:t>
                      </a:r>
                      <a:endParaRPr lang="en-US" sz="1200" dirty="0"/>
                    </a:p>
                  </a:txBody>
                  <a:tcPr/>
                </a:tc>
              </a:tr>
              <a:tr h="596385">
                <a:tc>
                  <a:txBody>
                    <a:bodyPr/>
                    <a:lstStyle/>
                    <a:p>
                      <a:r>
                        <a:rPr lang="en-IN" sz="1200" dirty="0" smtClean="0"/>
                        <a:t>2</a:t>
                      </a:r>
                      <a:endParaRPr lang="en-US" sz="1200" dirty="0"/>
                    </a:p>
                  </a:txBody>
                  <a:tcPr/>
                </a:tc>
                <a:tc>
                  <a:txBody>
                    <a:bodyPr/>
                    <a:lstStyle/>
                    <a:p>
                      <a:r>
                        <a:rPr lang="en-IN" sz="1200" dirty="0" smtClean="0"/>
                        <a:t>June 2022 (3 days)</a:t>
                      </a:r>
                      <a:endParaRPr lang="en-US" sz="1200" dirty="0"/>
                    </a:p>
                  </a:txBody>
                  <a:tcPr/>
                </a:tc>
                <a:tc>
                  <a:txBody>
                    <a:bodyPr/>
                    <a:lstStyle/>
                    <a:p>
                      <a:r>
                        <a:rPr lang="en-IN" sz="1200" dirty="0" smtClean="0"/>
                        <a:t>Awareness program</a:t>
                      </a:r>
                      <a:r>
                        <a:rPr lang="en-IN" sz="1200" baseline="0" dirty="0" smtClean="0"/>
                        <a:t> on LSDGs</a:t>
                      </a:r>
                      <a:endParaRPr lang="en-US" sz="1200" dirty="0"/>
                    </a:p>
                  </a:txBody>
                  <a:tcPr/>
                </a:tc>
                <a:tc>
                  <a:txBody>
                    <a:bodyPr/>
                    <a:lstStyle/>
                    <a:p>
                      <a:r>
                        <a:rPr lang="en-IN" sz="1200" dirty="0" smtClean="0"/>
                        <a:t>Departmental Nodal Officer</a:t>
                      </a:r>
                      <a:endParaRPr lang="en-US" sz="1200" dirty="0"/>
                    </a:p>
                  </a:txBody>
                  <a:tcPr/>
                </a:tc>
                <a:tc>
                  <a:txBody>
                    <a:bodyPr/>
                    <a:lstStyle/>
                    <a:p>
                      <a:r>
                        <a:rPr lang="en-IN" sz="1200" dirty="0" smtClean="0"/>
                        <a:t>SIRD</a:t>
                      </a:r>
                      <a:endParaRPr lang="en-US" sz="1200" dirty="0"/>
                    </a:p>
                  </a:txBody>
                  <a:tcPr/>
                </a:tc>
                <a:tc>
                  <a:txBody>
                    <a:bodyPr/>
                    <a:lstStyle/>
                    <a:p>
                      <a:r>
                        <a:rPr lang="en-US" sz="1200" dirty="0" err="1" smtClean="0"/>
                        <a:t>Sensitisation</a:t>
                      </a:r>
                      <a:r>
                        <a:rPr lang="en-US" sz="1200" dirty="0" smtClean="0"/>
                        <a:t> of State Departments</a:t>
                      </a:r>
                      <a:endParaRPr lang="en-US" sz="1200" dirty="0"/>
                    </a:p>
                  </a:txBody>
                  <a:tcPr/>
                </a:tc>
              </a:tr>
              <a:tr h="630497">
                <a:tc>
                  <a:txBody>
                    <a:bodyPr/>
                    <a:lstStyle/>
                    <a:p>
                      <a:r>
                        <a:rPr lang="en-US" sz="1200" dirty="0" smtClean="0"/>
                        <a:t>3</a:t>
                      </a:r>
                      <a:endParaRPr lang="en-US" sz="1200" dirty="0"/>
                    </a:p>
                  </a:txBody>
                  <a:tcPr/>
                </a:tc>
                <a:tc>
                  <a:txBody>
                    <a:bodyPr/>
                    <a:lstStyle/>
                    <a:p>
                      <a:r>
                        <a:rPr lang="en-US" sz="1200" dirty="0" smtClean="0"/>
                        <a:t>July</a:t>
                      </a:r>
                      <a:r>
                        <a:rPr lang="en-US" sz="1200" baseline="0" dirty="0" smtClean="0"/>
                        <a:t> 2022 (3 days)</a:t>
                      </a:r>
                      <a:endParaRPr lang="en-US" sz="1200" dirty="0"/>
                    </a:p>
                  </a:txBody>
                  <a:tcPr/>
                </a:tc>
                <a:tc>
                  <a:txBody>
                    <a:bodyPr/>
                    <a:lstStyle/>
                    <a:p>
                      <a:r>
                        <a:rPr lang="en-US" sz="1200" kern="1200" dirty="0" smtClean="0">
                          <a:solidFill>
                            <a:schemeClr val="dk1"/>
                          </a:solidFill>
                          <a:latin typeface="+mn-lt"/>
                          <a:ea typeface="+mn-ea"/>
                          <a:cs typeface="+mn-cs"/>
                        </a:rPr>
                        <a:t>Training on LSDGs for District Officers</a:t>
                      </a:r>
                      <a:endParaRPr lang="en-US" sz="1200" dirty="0"/>
                    </a:p>
                  </a:txBody>
                  <a:tcPr/>
                </a:tc>
                <a:tc>
                  <a:txBody>
                    <a:bodyPr/>
                    <a:lstStyle/>
                    <a:p>
                      <a:r>
                        <a:rPr lang="en-US" sz="1200" dirty="0" smtClean="0"/>
                        <a:t>Departmental</a:t>
                      </a:r>
                      <a:r>
                        <a:rPr lang="en-US" sz="1200" baseline="0" dirty="0" smtClean="0"/>
                        <a:t> District officers</a:t>
                      </a:r>
                      <a:endParaRPr lang="en-US" sz="1200" dirty="0"/>
                    </a:p>
                  </a:txBody>
                  <a:tcPr/>
                </a:tc>
                <a:tc>
                  <a:txBody>
                    <a:bodyPr/>
                    <a:lstStyle/>
                    <a:p>
                      <a:r>
                        <a:rPr lang="en-US" sz="1200" kern="1200" dirty="0" smtClean="0">
                          <a:solidFill>
                            <a:schemeClr val="dk1"/>
                          </a:solidFill>
                          <a:latin typeface="+mn-lt"/>
                          <a:ea typeface="+mn-ea"/>
                          <a:cs typeface="+mn-cs"/>
                        </a:rPr>
                        <a:t>Planning Dept. SIRD Faculty &amp; RD.</a:t>
                      </a:r>
                      <a:endParaRPr lang="en-US"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err="1" smtClean="0"/>
                        <a:t>Sensitisation</a:t>
                      </a:r>
                      <a:r>
                        <a:rPr lang="en-US" sz="1200" dirty="0" smtClean="0"/>
                        <a:t> of District</a:t>
                      </a:r>
                      <a:r>
                        <a:rPr lang="en-US" sz="1200" baseline="0" dirty="0" smtClean="0"/>
                        <a:t> </a:t>
                      </a:r>
                      <a:r>
                        <a:rPr lang="en-US" sz="1200" dirty="0" smtClean="0"/>
                        <a:t>Departments</a:t>
                      </a:r>
                    </a:p>
                    <a:p>
                      <a:endParaRPr lang="en-US" sz="1200" dirty="0"/>
                    </a:p>
                  </a:txBody>
                  <a:tcPr/>
                </a:tc>
              </a:tr>
              <a:tr h="630497">
                <a:tc>
                  <a:txBody>
                    <a:bodyPr/>
                    <a:lstStyle/>
                    <a:p>
                      <a:r>
                        <a:rPr lang="en-IN" sz="1200" dirty="0" smtClean="0"/>
                        <a:t>3</a:t>
                      </a:r>
                      <a:endParaRPr lang="en-US" sz="1200" dirty="0"/>
                    </a:p>
                  </a:txBody>
                  <a:tcPr/>
                </a:tc>
                <a:tc>
                  <a:txBody>
                    <a:bodyPr/>
                    <a:lstStyle/>
                    <a:p>
                      <a:r>
                        <a:rPr lang="en-IN" sz="1200" dirty="0" smtClean="0"/>
                        <a:t>August 2022 (3 days)</a:t>
                      </a:r>
                      <a:endParaRPr lang="en-US" sz="1200" dirty="0"/>
                    </a:p>
                  </a:txBody>
                  <a:tcPr/>
                </a:tc>
                <a:tc>
                  <a:txBody>
                    <a:bodyPr/>
                    <a:lstStyle/>
                    <a:p>
                      <a:r>
                        <a:rPr lang="en-IN" sz="1200" dirty="0" smtClean="0"/>
                        <a:t>Training on LSDGs</a:t>
                      </a:r>
                      <a:endParaRPr lang="en-US" sz="1200" dirty="0"/>
                    </a:p>
                  </a:txBody>
                  <a:tcPr/>
                </a:tc>
                <a:tc>
                  <a:txBody>
                    <a:bodyPr/>
                    <a:lstStyle/>
                    <a:p>
                      <a:r>
                        <a:rPr lang="en-IN" sz="1200" dirty="0" smtClean="0"/>
                        <a:t>Departmental</a:t>
                      </a:r>
                      <a:r>
                        <a:rPr lang="en-IN" sz="1200" baseline="0" dirty="0" smtClean="0"/>
                        <a:t> </a:t>
                      </a:r>
                      <a:r>
                        <a:rPr lang="en-IN" sz="1200" dirty="0" smtClean="0"/>
                        <a:t>Field Officers</a:t>
                      </a:r>
                      <a:endParaRPr lang="en-US" sz="1200" dirty="0"/>
                    </a:p>
                  </a:txBody>
                  <a:tcPr/>
                </a:tc>
                <a:tc>
                  <a:txBody>
                    <a:bodyPr/>
                    <a:lstStyle/>
                    <a:p>
                      <a:r>
                        <a:rPr lang="en-IN" sz="1200" dirty="0" smtClean="0"/>
                        <a:t>SIRD</a:t>
                      </a:r>
                      <a:endParaRPr lang="en-US"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err="1" smtClean="0"/>
                        <a:t>Sensitisation</a:t>
                      </a:r>
                      <a:r>
                        <a:rPr lang="en-US" sz="1200" dirty="0" smtClean="0"/>
                        <a:t> of Field Officers</a:t>
                      </a:r>
                    </a:p>
                    <a:p>
                      <a:endParaRPr lang="en-US" sz="1200" dirty="0"/>
                    </a:p>
                  </a:txBody>
                  <a:tcPr/>
                </a:tc>
              </a:tr>
              <a:tr h="630497">
                <a:tc>
                  <a:txBody>
                    <a:bodyPr/>
                    <a:lstStyle/>
                    <a:p>
                      <a:r>
                        <a:rPr lang="en-IN" sz="1200" dirty="0" smtClean="0"/>
                        <a:t>4</a:t>
                      </a:r>
                      <a:endParaRPr lang="en-US" sz="1200" dirty="0"/>
                    </a:p>
                  </a:txBody>
                  <a:tcPr/>
                </a:tc>
                <a:tc>
                  <a:txBody>
                    <a:bodyPr/>
                    <a:lstStyle/>
                    <a:p>
                      <a:r>
                        <a:rPr lang="en-IN" sz="1200" dirty="0" smtClean="0"/>
                        <a:t>August-Sept</a:t>
                      </a:r>
                      <a:r>
                        <a:rPr lang="en-IN" sz="1200" baseline="0" dirty="0" smtClean="0"/>
                        <a:t> </a:t>
                      </a:r>
                      <a:r>
                        <a:rPr lang="en-IN" sz="1200" dirty="0" smtClean="0"/>
                        <a:t>2022 (3 days)</a:t>
                      </a:r>
                      <a:endParaRPr lang="en-US" sz="1200" dirty="0"/>
                    </a:p>
                  </a:txBody>
                  <a:tcPr/>
                </a:tc>
                <a:tc>
                  <a:txBody>
                    <a:bodyPr/>
                    <a:lstStyle/>
                    <a:p>
                      <a:r>
                        <a:rPr lang="en-US" sz="1350" kern="1200" dirty="0" smtClean="0">
                          <a:solidFill>
                            <a:schemeClr val="dk1"/>
                          </a:solidFill>
                          <a:latin typeface="+mn-lt"/>
                          <a:ea typeface="+mn-ea"/>
                          <a:cs typeface="+mn-cs"/>
                        </a:rPr>
                        <a:t>LSDGs through Village Functionaries</a:t>
                      </a:r>
                      <a:endParaRPr lang="en-US" sz="1200" dirty="0"/>
                    </a:p>
                  </a:txBody>
                  <a:tcPr/>
                </a:tc>
                <a:tc>
                  <a:txBody>
                    <a:bodyPr/>
                    <a:lstStyle/>
                    <a:p>
                      <a:r>
                        <a:rPr lang="en-IN" sz="1200" dirty="0" smtClean="0"/>
                        <a:t>VCs &amp; Secretaries VDB</a:t>
                      </a:r>
                      <a:endParaRPr lang="en-US" sz="1200" dirty="0"/>
                    </a:p>
                  </a:txBody>
                  <a:tcPr/>
                </a:tc>
                <a:tc>
                  <a:txBody>
                    <a:bodyPr/>
                    <a:lstStyle/>
                    <a:p>
                      <a:r>
                        <a:rPr lang="en-IN" sz="1200" dirty="0" smtClean="0"/>
                        <a:t>Planning </a:t>
                      </a:r>
                      <a:r>
                        <a:rPr lang="en-IN" sz="1200" dirty="0" err="1" smtClean="0"/>
                        <a:t>Dept,SIRD</a:t>
                      </a:r>
                      <a:r>
                        <a:rPr lang="en-IN" sz="1200" dirty="0" smtClean="0"/>
                        <a:t> &amp; RD</a:t>
                      </a:r>
                      <a:endParaRPr lang="en-US"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err="1" smtClean="0"/>
                        <a:t>Sensitisation</a:t>
                      </a:r>
                      <a:r>
                        <a:rPr lang="en-US" sz="1200" dirty="0" smtClean="0"/>
                        <a:t> at village level</a:t>
                      </a:r>
                    </a:p>
                    <a:p>
                      <a:endParaRPr lang="en-US" sz="1200" dirty="0"/>
                    </a:p>
                  </a:txBody>
                  <a:tcPr/>
                </a:tc>
              </a:tr>
            </a:tbl>
          </a:graphicData>
        </a:graphic>
      </p:graphicFrame>
    </p:spTree>
    <p:extLst>
      <p:ext uri="{BB962C8B-B14F-4D97-AF65-F5344CB8AC3E}">
        <p14:creationId xmlns:p14="http://schemas.microsoft.com/office/powerpoint/2010/main" val="4196259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bg1"/>
        </a:solidFill>
      </a:spPr>
      <a:bodyPr wrap="square" rtlCol="0">
        <a:spAutoFit/>
      </a:bodyPr>
      <a:lstStyle>
        <a:defPPr>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12786</TotalTime>
  <Words>1497</Words>
  <Application>Microsoft Office PowerPoint</Application>
  <PresentationFormat>On-screen Show (16:9)</PresentationFormat>
  <Paragraphs>175</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Cambria</vt:lpstr>
      <vt:lpstr>Century Gothic</vt:lpstr>
      <vt:lpstr>Forte</vt:lpstr>
      <vt:lpstr>Times New Roman</vt:lpstr>
      <vt:lpstr>Wingdings</vt:lpstr>
      <vt:lpstr>Office Theme</vt:lpstr>
      <vt:lpstr> SDG Localisation in Nagaland: Progress so far and way forward  30/05/2022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Way forward (1/2)</vt:lpstr>
      <vt:lpstr>5. Way forward (2/2)</vt:lpstr>
      <vt:lpstr>6. Challenges</vt:lpstr>
      <vt:lpstr>Best Practices</vt:lpstr>
      <vt:lpstr>  </vt:lpstr>
      <vt:lpstr>PowerPoint Presentation</vt:lpstr>
      <vt:lpstr>Good Governance initiatives at Zapami Village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dc:title>
  <dc:creator>Jaimon</dc:creator>
  <cp:lastModifiedBy>CH-4</cp:lastModifiedBy>
  <cp:revision>1202</cp:revision>
  <cp:lastPrinted>2018-07-20T11:42:59Z</cp:lastPrinted>
  <dcterms:created xsi:type="dcterms:W3CDTF">2006-08-16T00:00:00Z</dcterms:created>
  <dcterms:modified xsi:type="dcterms:W3CDTF">2022-05-30T08:59:18Z</dcterms:modified>
</cp:coreProperties>
</file>